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71"/>
  </p:notesMasterIdLst>
  <p:sldIdLst>
    <p:sldId id="256" r:id="rId2"/>
    <p:sldId id="264" r:id="rId3"/>
    <p:sldId id="265" r:id="rId4"/>
    <p:sldId id="268" r:id="rId5"/>
    <p:sldId id="278" r:id="rId6"/>
    <p:sldId id="267" r:id="rId7"/>
    <p:sldId id="269" r:id="rId8"/>
    <p:sldId id="270" r:id="rId9"/>
    <p:sldId id="335" r:id="rId10"/>
    <p:sldId id="329" r:id="rId11"/>
    <p:sldId id="336" r:id="rId12"/>
    <p:sldId id="337" r:id="rId13"/>
    <p:sldId id="334" r:id="rId14"/>
    <p:sldId id="332" r:id="rId15"/>
    <p:sldId id="333" r:id="rId16"/>
    <p:sldId id="283" r:id="rId17"/>
    <p:sldId id="284" r:id="rId18"/>
    <p:sldId id="285" r:id="rId19"/>
    <p:sldId id="286" r:id="rId20"/>
    <p:sldId id="287" r:id="rId21"/>
    <p:sldId id="288" r:id="rId22"/>
    <p:sldId id="271" r:id="rId23"/>
    <p:sldId id="296" r:id="rId24"/>
    <p:sldId id="297" r:id="rId25"/>
    <p:sldId id="298" r:id="rId26"/>
    <p:sldId id="299" r:id="rId27"/>
    <p:sldId id="300" r:id="rId28"/>
    <p:sldId id="301" r:id="rId29"/>
    <p:sldId id="302" r:id="rId30"/>
    <p:sldId id="303" r:id="rId31"/>
    <p:sldId id="304" r:id="rId32"/>
    <p:sldId id="273" r:id="rId33"/>
    <p:sldId id="279" r:id="rId34"/>
    <p:sldId id="289" r:id="rId35"/>
    <p:sldId id="291" r:id="rId36"/>
    <p:sldId id="338" r:id="rId37"/>
    <p:sldId id="318" r:id="rId38"/>
    <p:sldId id="319" r:id="rId39"/>
    <p:sldId id="320" r:id="rId40"/>
    <p:sldId id="321" r:id="rId41"/>
    <p:sldId id="322" r:id="rId42"/>
    <p:sldId id="323" r:id="rId43"/>
    <p:sldId id="324" r:id="rId44"/>
    <p:sldId id="325" r:id="rId45"/>
    <p:sldId id="326" r:id="rId46"/>
    <p:sldId id="327" r:id="rId47"/>
    <p:sldId id="282" r:id="rId48"/>
    <p:sldId id="275" r:id="rId49"/>
    <p:sldId id="341" r:id="rId50"/>
    <p:sldId id="308" r:id="rId51"/>
    <p:sldId id="340" r:id="rId52"/>
    <p:sldId id="307" r:id="rId53"/>
    <p:sldId id="315" r:id="rId54"/>
    <p:sldId id="313" r:id="rId55"/>
    <p:sldId id="294" r:id="rId56"/>
    <p:sldId id="310" r:id="rId57"/>
    <p:sldId id="346" r:id="rId58"/>
    <p:sldId id="316" r:id="rId59"/>
    <p:sldId id="295" r:id="rId60"/>
    <p:sldId id="314" r:id="rId61"/>
    <p:sldId id="309" r:id="rId62"/>
    <p:sldId id="317" r:id="rId63"/>
    <p:sldId id="292" r:id="rId64"/>
    <p:sldId id="344" r:id="rId65"/>
    <p:sldId id="345" r:id="rId66"/>
    <p:sldId id="276" r:id="rId67"/>
    <p:sldId id="343" r:id="rId68"/>
    <p:sldId id="342" r:id="rId69"/>
    <p:sldId id="277"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frain Gutierrez" initials="EG" lastIdx="4" clrIdx="0"/>
  <p:cmAuthor id="1" name="Your User Name" initials="YUN"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86041" autoAdjust="0"/>
  </p:normalViewPr>
  <p:slideViewPr>
    <p:cSldViewPr showGuides="1">
      <p:cViewPr>
        <p:scale>
          <a:sx n="69" d="100"/>
          <a:sy n="69" d="100"/>
        </p:scale>
        <p:origin x="-106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98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C1571F-3463-435C-9495-AD31433D19FF}" type="datetimeFigureOut">
              <a:rPr lang="en-US" smtClean="0"/>
              <a:pPr/>
              <a:t>11/11/2012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93C93-0176-4118-81AF-0BA64D15D148}" type="slidenum">
              <a:rPr lang="en-US" smtClean="0"/>
              <a:pPr/>
              <a:t>‹#›</a:t>
            </a:fld>
            <a:endParaRPr lang="en-US"/>
          </a:p>
        </p:txBody>
      </p:sp>
    </p:spTree>
    <p:extLst>
      <p:ext uri="{BB962C8B-B14F-4D97-AF65-F5344CB8AC3E}">
        <p14:creationId xmlns:p14="http://schemas.microsoft.com/office/powerpoint/2010/main" val="2357742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would like to know who is in the room? Evaluators? Level of experience working with LGBTQ community? Queers? </a:t>
            </a:r>
          </a:p>
          <a:p>
            <a:r>
              <a:rPr lang="en-US" baseline="0" dirty="0" smtClean="0"/>
              <a:t>Good idea about knowing who is in the room.  If we have 10 people or more, I'd suggest a quick stand up or hand raise asking about level of experience/expertise or something working </a:t>
            </a:r>
            <a:r>
              <a:rPr lang="en-US" baseline="0" dirty="0" err="1" smtClean="0"/>
              <a:t>wtih</a:t>
            </a:r>
            <a:r>
              <a:rPr lang="en-US" baseline="0" dirty="0" smtClean="0"/>
              <a:t> LGBTQ community or something.  Maybe ask in general and then could ask if they have working on evaluation that includes or is for LGBTQ etc. or something, we could figure it out.  I'm assuming that everyone there (at the conference) are evaluators, am I wrong?</a:t>
            </a:r>
          </a:p>
        </p:txBody>
      </p:sp>
      <p:sp>
        <p:nvSpPr>
          <p:cNvPr id="4" name="Slide Number Placeholder 3"/>
          <p:cNvSpPr>
            <a:spLocks noGrp="1"/>
          </p:cNvSpPr>
          <p:nvPr>
            <p:ph type="sldNum" sz="quarter" idx="10"/>
          </p:nvPr>
        </p:nvSpPr>
        <p:spPr/>
        <p:txBody>
          <a:bodyPr/>
          <a:lstStyle/>
          <a:p>
            <a:fld id="{5F793C93-0176-4118-81AF-0BA64D15D148}" type="slidenum">
              <a:rPr lang="en-US" smtClean="0"/>
              <a:pPr/>
              <a:t>2</a:t>
            </a:fld>
            <a:endParaRPr lang="en-US"/>
          </a:p>
        </p:txBody>
      </p:sp>
    </p:spTree>
    <p:extLst>
      <p:ext uri="{BB962C8B-B14F-4D97-AF65-F5344CB8AC3E}">
        <p14:creationId xmlns:p14="http://schemas.microsoft.com/office/powerpoint/2010/main" val="154709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19</a:t>
            </a:fld>
            <a:endParaRPr lang="en-US"/>
          </a:p>
        </p:txBody>
      </p:sp>
    </p:spTree>
    <p:extLst>
      <p:ext uri="{BB962C8B-B14F-4D97-AF65-F5344CB8AC3E}">
        <p14:creationId xmlns:p14="http://schemas.microsoft.com/office/powerpoint/2010/main" val="784378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23</a:t>
            </a:fld>
            <a:endParaRPr lang="en-US"/>
          </a:p>
        </p:txBody>
      </p:sp>
    </p:spTree>
    <p:extLst>
      <p:ext uri="{BB962C8B-B14F-4D97-AF65-F5344CB8AC3E}">
        <p14:creationId xmlns:p14="http://schemas.microsoft.com/office/powerpoint/2010/main" val="1137871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F793C93-0176-4118-81AF-0BA64D15D148}" type="slidenum">
              <a:rPr lang="en-US" smtClean="0"/>
              <a:pPr/>
              <a:t>24</a:t>
            </a:fld>
            <a:endParaRPr lang="en-US"/>
          </a:p>
        </p:txBody>
      </p:sp>
    </p:spTree>
    <p:extLst>
      <p:ext uri="{BB962C8B-B14F-4D97-AF65-F5344CB8AC3E}">
        <p14:creationId xmlns:p14="http://schemas.microsoft.com/office/powerpoint/2010/main" val="94735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793C93-0176-4118-81AF-0BA64D15D148}" type="slidenum">
              <a:rPr lang="en-US" smtClean="0"/>
              <a:pPr/>
              <a:t>26</a:t>
            </a:fld>
            <a:endParaRPr lang="en-US"/>
          </a:p>
        </p:txBody>
      </p:sp>
    </p:spTree>
    <p:extLst>
      <p:ext uri="{BB962C8B-B14F-4D97-AF65-F5344CB8AC3E}">
        <p14:creationId xmlns:p14="http://schemas.microsoft.com/office/powerpoint/2010/main" val="1849571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27</a:t>
            </a:fld>
            <a:endParaRPr lang="en-US"/>
          </a:p>
        </p:txBody>
      </p:sp>
    </p:spTree>
    <p:extLst>
      <p:ext uri="{BB962C8B-B14F-4D97-AF65-F5344CB8AC3E}">
        <p14:creationId xmlns:p14="http://schemas.microsoft.com/office/powerpoint/2010/main" val="312345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F793C93-0176-4118-81AF-0BA64D15D148}" type="slidenum">
              <a:rPr lang="en-US" smtClean="0"/>
              <a:pPr/>
              <a:t>28</a:t>
            </a:fld>
            <a:endParaRPr lang="en-US"/>
          </a:p>
        </p:txBody>
      </p:sp>
    </p:spTree>
    <p:extLst>
      <p:ext uri="{BB962C8B-B14F-4D97-AF65-F5344CB8AC3E}">
        <p14:creationId xmlns:p14="http://schemas.microsoft.com/office/powerpoint/2010/main" val="3120730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793C93-0176-4118-81AF-0BA64D15D148}" type="slidenum">
              <a:rPr lang="en-US" smtClean="0"/>
              <a:pPr/>
              <a:t>29</a:t>
            </a:fld>
            <a:endParaRPr lang="en-US"/>
          </a:p>
        </p:txBody>
      </p:sp>
    </p:spTree>
    <p:extLst>
      <p:ext uri="{BB962C8B-B14F-4D97-AF65-F5344CB8AC3E}">
        <p14:creationId xmlns:p14="http://schemas.microsoft.com/office/powerpoint/2010/main" val="3120730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little story emphasizes something that most of you already realize…your program or </a:t>
            </a:r>
            <a:r>
              <a:rPr lang="en-US" baseline="0" dirty="0" err="1" smtClean="0"/>
              <a:t>evaluand</a:t>
            </a:r>
            <a:r>
              <a:rPr lang="en-US" baseline="0" dirty="0" smtClean="0"/>
              <a:t> is already serving LGBT people, it’s just that we’re often not measuring them.</a:t>
            </a:r>
          </a:p>
          <a:p>
            <a:endParaRPr lang="en-US" dirty="0" smtClean="0"/>
          </a:p>
          <a:p>
            <a:r>
              <a:rPr lang="en-US" dirty="0" smtClean="0"/>
              <a:t>The importance </a:t>
            </a:r>
            <a:r>
              <a:rPr lang="en-US" baseline="0" dirty="0" smtClean="0"/>
              <a:t>of “PASSING” and how passing impacts LGBT issues cannot be overstated here…not every LGBT person can be easily picked out of a crowd </a:t>
            </a:r>
            <a:endParaRPr lang="en-US" dirty="0" smtClean="0"/>
          </a:p>
          <a:p>
            <a:endParaRPr lang="en-US" dirty="0" smtClean="0"/>
          </a:p>
          <a:p>
            <a:r>
              <a:rPr lang="en-US" dirty="0" smtClean="0"/>
              <a:t>The fact that we don’t have reliable population numbers for</a:t>
            </a:r>
            <a:r>
              <a:rPr lang="en-US" baseline="0" dirty="0" smtClean="0"/>
              <a:t> each state</a:t>
            </a:r>
            <a:r>
              <a:rPr lang="en-US" dirty="0" smtClean="0"/>
              <a:t> means we have no referent</a:t>
            </a:r>
            <a:r>
              <a:rPr lang="en-US" baseline="0" dirty="0" smtClean="0"/>
              <a:t> population…for all the stats oriented people in the room, you get why that’s such a problem</a:t>
            </a:r>
          </a:p>
          <a:p>
            <a:pPr marL="171450" indent="-171450">
              <a:buFont typeface="Arial" pitchFamily="34" charset="0"/>
              <a:buChar char="•"/>
            </a:pPr>
            <a:r>
              <a:rPr lang="en-US" dirty="0" smtClean="0"/>
              <a:t>Means we don’t have a “normed” standard based on representative data</a:t>
            </a:r>
          </a:p>
          <a:p>
            <a:pPr marL="171450" indent="-171450">
              <a:buFont typeface="Arial" pitchFamily="34" charset="0"/>
              <a:buChar char="•"/>
            </a:pPr>
            <a:r>
              <a:rPr lang="en-US" dirty="0" smtClean="0"/>
              <a:t>Also means – from a political standpoint – that we are wiped out of the equation…often</a:t>
            </a:r>
            <a:r>
              <a:rPr lang="en-US" baseline="0" dirty="0" smtClean="0"/>
              <a:t> heard that we just don’t exist in some states, similar to Santa Clause &amp; the Easter Bunny</a:t>
            </a:r>
          </a:p>
          <a:p>
            <a:pPr marL="171450" indent="-171450">
              <a:buFont typeface="Arial" pitchFamily="34" charset="0"/>
              <a:buChar char="•"/>
            </a:pPr>
            <a:endParaRPr lang="en-US" baseline="0" dirty="0" smtClean="0"/>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5F793C93-0176-4118-81AF-0BA64D15D148}" type="slidenum">
              <a:rPr lang="en-US" smtClean="0"/>
              <a:pPr/>
              <a:t>37</a:t>
            </a:fld>
            <a:endParaRPr lang="en-US"/>
          </a:p>
        </p:txBody>
      </p:sp>
    </p:spTree>
    <p:extLst>
      <p:ext uri="{BB962C8B-B14F-4D97-AF65-F5344CB8AC3E}">
        <p14:creationId xmlns:p14="http://schemas.microsoft.com/office/powerpoint/2010/main" val="2236714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Left out of the federal structures…Office on Minority Health not focused on LGBT issues, nor is there a special initiative in </a:t>
            </a:r>
            <a:r>
              <a:rPr lang="en-US" dirty="0" err="1" smtClean="0"/>
              <a:t>Dept</a:t>
            </a:r>
            <a:r>
              <a:rPr lang="en-US" baseline="0" dirty="0" smtClean="0"/>
              <a:t> of Education looking at LGBT issues</a:t>
            </a:r>
            <a:endParaRPr lang="en-US" dirty="0" smtClean="0"/>
          </a:p>
          <a:p>
            <a:pPr marL="171450" indent="-171450">
              <a:buFont typeface="Arial" pitchFamily="34" charset="0"/>
              <a:buChar char="•"/>
            </a:pPr>
            <a:r>
              <a:rPr lang="en-US" dirty="0" smtClean="0"/>
              <a:t>This is tied to funding, to research &amp; advancing the science,</a:t>
            </a:r>
            <a:r>
              <a:rPr lang="en-US" baseline="0" dirty="0" smtClean="0"/>
              <a:t> on monitoring &amp; evaluation</a:t>
            </a:r>
          </a:p>
          <a:p>
            <a:pPr marL="171450" indent="-171450">
              <a:buFont typeface="Arial" pitchFamily="34" charset="0"/>
              <a:buChar char="•"/>
            </a:pPr>
            <a:endParaRPr lang="en-US" baseline="0" dirty="0" smtClean="0"/>
          </a:p>
          <a:p>
            <a:pPr marL="171450" indent="-171450">
              <a:buFont typeface="Arial" pitchFamily="34" charset="0"/>
              <a:buChar char="•"/>
            </a:pPr>
            <a:r>
              <a:rPr lang="en-US" dirty="0" smtClean="0"/>
              <a:t>According to revised estimates from the 2010 Census, there were 131,729 same-sex married couple households and 514,735 same-sex unmarried partner households in the United States.</a:t>
            </a:r>
            <a:endParaRPr lang="en-US" baseline="0" dirty="0" smtClean="0"/>
          </a:p>
          <a:p>
            <a:pPr marL="171450" indent="-171450">
              <a:buFont typeface="Arial" pitchFamily="34" charset="0"/>
              <a:buChar char="•"/>
            </a:pPr>
            <a:endParaRPr lang="en-US" baseline="0" dirty="0" smtClean="0"/>
          </a:p>
          <a:p>
            <a:r>
              <a:rPr lang="en-US" dirty="0" smtClean="0"/>
              <a:t>Not currently assessed on any national health surveys</a:t>
            </a:r>
          </a:p>
          <a:p>
            <a:pPr lvl="1"/>
            <a:r>
              <a:rPr lang="en-US" sz="2000" dirty="0" smtClean="0"/>
              <a:t>Included for the first time in Healthy People 2020</a:t>
            </a:r>
          </a:p>
          <a:p>
            <a:pPr lvl="1"/>
            <a:r>
              <a:rPr lang="en-US" sz="2000" dirty="0" smtClean="0"/>
              <a:t>HHS plans to include sexual orientation / sexual identity on National Health Interview Survey (NHIS) in spring 2013</a:t>
            </a:r>
          </a:p>
          <a:p>
            <a:pPr lvl="1"/>
            <a:r>
              <a:rPr lang="en-US" sz="2000" dirty="0" smtClean="0"/>
              <a:t>National Center for Health Statistics conducted assessment on measuring sexual identity in 2011</a:t>
            </a:r>
          </a:p>
          <a:p>
            <a:pPr marL="171450" indent="-1714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38</a:t>
            </a:fld>
            <a:endParaRPr lang="en-US"/>
          </a:p>
        </p:txBody>
      </p:sp>
    </p:spTree>
    <p:extLst>
      <p:ext uri="{BB962C8B-B14F-4D97-AF65-F5344CB8AC3E}">
        <p14:creationId xmlns:p14="http://schemas.microsoft.com/office/powerpoint/2010/main" val="3988335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a:t>
            </a:r>
          </a:p>
          <a:p>
            <a:r>
              <a:rPr lang="en-US" dirty="0" smtClean="0"/>
              <a:t>Important to remember that a “Don’t know” or “Not sure” can mean two very different things</a:t>
            </a:r>
          </a:p>
          <a:p>
            <a:pPr marL="171450" indent="-171450">
              <a:buFont typeface="Arial" pitchFamily="34" charset="0"/>
              <a:buChar char="•"/>
            </a:pPr>
            <a:r>
              <a:rPr lang="en-US" dirty="0" smtClean="0"/>
              <a:t>Someone questioning their sexual orientation or identity</a:t>
            </a:r>
            <a:r>
              <a:rPr lang="en-US" baseline="0" dirty="0" smtClean="0"/>
              <a:t> </a:t>
            </a:r>
            <a:r>
              <a:rPr lang="en-US" baseline="0" dirty="0" smtClean="0">
                <a:sym typeface="Wingdings" pitchFamily="2" charset="2"/>
              </a:rPr>
              <a:t> this is a valid response that could be coded to “Q” and added into the LGBQ group</a:t>
            </a:r>
          </a:p>
          <a:p>
            <a:pPr marL="171450" indent="-171450">
              <a:buFont typeface="Arial" pitchFamily="34" charset="0"/>
              <a:buChar char="•"/>
            </a:pPr>
            <a:r>
              <a:rPr lang="en-US" baseline="0" dirty="0" smtClean="0">
                <a:sym typeface="Wingdings" pitchFamily="2" charset="2"/>
              </a:rPr>
              <a:t>Someone might not understand the question...associated with age, some ethnic groups, other demographics</a:t>
            </a:r>
          </a:p>
          <a:p>
            <a:pPr marL="171450" indent="-171450">
              <a:buFont typeface="Arial" pitchFamily="34" charset="0"/>
              <a:buChar char="•"/>
            </a:pPr>
            <a:r>
              <a:rPr lang="en-US" baseline="0" dirty="0" smtClean="0">
                <a:sym typeface="Wingdings" pitchFamily="2" charset="2"/>
              </a:rPr>
              <a:t>Think that “Bisexual” means “between a man and a woman” while others might think it’s related to attraction or behavior and not identity</a:t>
            </a:r>
          </a:p>
          <a:p>
            <a:pPr marL="171450" indent="-171450">
              <a:buFont typeface="Arial" pitchFamily="34" charset="0"/>
              <a:buChar char="•"/>
            </a:pPr>
            <a:endParaRPr lang="en-US" baseline="0" dirty="0" smtClean="0">
              <a:sym typeface="Wingdings" pitchFamily="2" charset="2"/>
            </a:endParaRPr>
          </a:p>
          <a:p>
            <a:r>
              <a:rPr lang="en-US" dirty="0" smtClean="0"/>
              <a:t>Beliefs</a:t>
            </a:r>
          </a:p>
          <a:p>
            <a:pPr marL="342900" indent="-342900">
              <a:buFont typeface="Arial" pitchFamily="34" charset="0"/>
              <a:buChar char="•"/>
            </a:pPr>
            <a:r>
              <a:rPr lang="en-US" sz="2000" dirty="0" smtClean="0"/>
              <a:t>Already touched on the political</a:t>
            </a:r>
            <a:r>
              <a:rPr lang="en-US" sz="2000" baseline="0" dirty="0" smtClean="0"/>
              <a:t> beliefs &amp; how that can impact even including items on surveys or assessment tools</a:t>
            </a:r>
          </a:p>
          <a:p>
            <a:pPr marL="342900" indent="-342900">
              <a:buFont typeface="Arial" pitchFamily="34" charset="0"/>
              <a:buChar char="•"/>
            </a:pPr>
            <a:r>
              <a:rPr lang="en-US" sz="2000" baseline="0" dirty="0" smtClean="0"/>
              <a:t>Also some might think “We can’t ask that – it will make some people mad or freaked out”…shown the feasibility of asking sexual orientation on statewide surveys (BRFSS)</a:t>
            </a:r>
            <a:endParaRPr lang="en-US" sz="2000" dirty="0" smtClean="0"/>
          </a:p>
          <a:p>
            <a:endParaRPr lang="en-US" dirty="0" smtClean="0"/>
          </a:p>
          <a:p>
            <a:pPr marL="0" indent="0">
              <a:buFont typeface="Arial" pitchFamily="34" charset="0"/>
              <a:buNone/>
            </a:pPr>
            <a:r>
              <a:rPr lang="en-US" baseline="0" dirty="0" smtClean="0">
                <a:sym typeface="Wingdings" pitchFamily="2" charset="2"/>
              </a:rPr>
              <a:t>Place non-minority response lower in response option list reasons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first, and most obvious, reason is that because the heterosexual option reads ‘straight, that is, not gay,’ and, therefore, requires the ‘gay’ option to be listed previously.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second reason, and related to the first, is that respondents engage in satisficing, that is they look for the first option that is reasonable, even if not optimal (</a:t>
            </a:r>
            <a:r>
              <a:rPr lang="en-US" sz="1200" b="0" i="0" u="none" strike="noStrike" kern="1200" baseline="0" dirty="0" err="1" smtClean="0">
                <a:solidFill>
                  <a:schemeClr val="tx1"/>
                </a:solidFill>
                <a:latin typeface="+mn-lt"/>
                <a:ea typeface="+mn-ea"/>
                <a:cs typeface="+mn-cs"/>
              </a:rPr>
              <a:t>Tourangeau</a:t>
            </a:r>
            <a:r>
              <a:rPr lang="en-US" sz="1200" b="0" i="0" u="none" strike="noStrike" kern="1200" baseline="0" dirty="0" smtClean="0">
                <a:solidFill>
                  <a:schemeClr val="tx1"/>
                </a:solidFill>
                <a:latin typeface="+mn-lt"/>
                <a:ea typeface="+mn-ea"/>
                <a:cs typeface="+mn-cs"/>
              </a:rPr>
              <a:t>, Rips, and </a:t>
            </a:r>
            <a:r>
              <a:rPr lang="en-US" sz="1200" b="0" i="0" u="none" strike="noStrike" kern="1200" baseline="0" dirty="0" err="1" smtClean="0">
                <a:solidFill>
                  <a:schemeClr val="tx1"/>
                </a:solidFill>
                <a:latin typeface="+mn-lt"/>
                <a:ea typeface="+mn-ea"/>
                <a:cs typeface="+mn-cs"/>
              </a:rPr>
              <a:t>Rasinski</a:t>
            </a:r>
            <a:r>
              <a:rPr lang="en-US" sz="1200" b="0" i="0" u="none" strike="noStrike" kern="1200" baseline="0" dirty="0" smtClean="0">
                <a:solidFill>
                  <a:schemeClr val="tx1"/>
                </a:solidFill>
                <a:latin typeface="+mn-lt"/>
                <a:ea typeface="+mn-ea"/>
                <a:cs typeface="+mn-cs"/>
              </a:rPr>
              <a:t>, 2000). By placing the non-minority response lower in the list it encourages respondents to more deeply consider previous response options </a:t>
            </a:r>
            <a:endParaRPr lang="en-US" baseline="0" dirty="0" smtClean="0">
              <a:sym typeface="Wingdings" pitchFamily="2" charset="2"/>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39</a:t>
            </a:fld>
            <a:endParaRPr lang="en-US"/>
          </a:p>
        </p:txBody>
      </p:sp>
    </p:spTree>
    <p:extLst>
      <p:ext uri="{BB962C8B-B14F-4D97-AF65-F5344CB8AC3E}">
        <p14:creationId xmlns:p14="http://schemas.microsoft.com/office/powerpoint/2010/main" val="228025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3</a:t>
            </a:fld>
            <a:endParaRPr lang="en-US"/>
          </a:p>
        </p:txBody>
      </p:sp>
    </p:spTree>
    <p:extLst>
      <p:ext uri="{BB962C8B-B14F-4D97-AF65-F5344CB8AC3E}">
        <p14:creationId xmlns:p14="http://schemas.microsoft.com/office/powerpoint/2010/main" val="2677933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 clear – this is just sexual</a:t>
            </a:r>
            <a:r>
              <a:rPr lang="en-US" baseline="0" dirty="0" smtClean="0"/>
              <a:t> identity, not sexual behavior, nor attraction</a:t>
            </a:r>
          </a:p>
          <a:p>
            <a:r>
              <a:rPr lang="en-US" baseline="0" dirty="0" smtClean="0"/>
              <a:t>Overlap between identity &amp; behavior is highly correlated, but certainly not a “perfect fit” … many straight-identified folks have same-sex sexual contact and there are many gay/lesbian folks who have sexual contact with opposite sex partners</a:t>
            </a: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40</a:t>
            </a:fld>
            <a:endParaRPr lang="en-US"/>
          </a:p>
        </p:txBody>
      </p:sp>
    </p:spTree>
    <p:extLst>
      <p:ext uri="{BB962C8B-B14F-4D97-AF65-F5344CB8AC3E}">
        <p14:creationId xmlns:p14="http://schemas.microsoft.com/office/powerpoint/2010/main" val="2533858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a:p>
            <a:pPr marL="0" indent="0">
              <a:buFont typeface="Arial" pitchFamily="34" charset="0"/>
              <a:buNone/>
            </a:pPr>
            <a:r>
              <a:rPr lang="en-US" baseline="0" dirty="0" smtClean="0"/>
              <a:t>Trans invisibility</a:t>
            </a:r>
          </a:p>
          <a:p>
            <a:pPr marL="171450" indent="-171450">
              <a:buFont typeface="Arial" pitchFamily="34" charset="0"/>
              <a:buChar char="•"/>
            </a:pPr>
            <a:r>
              <a:rPr lang="en-US" baseline="0" dirty="0" smtClean="0"/>
              <a:t>Story of “Steve” who came out in his 60s as a </a:t>
            </a:r>
            <a:r>
              <a:rPr lang="en-US" baseline="0" dirty="0" err="1" smtClean="0"/>
              <a:t>transman</a:t>
            </a:r>
            <a:r>
              <a:rPr lang="en-US" baseline="0" dirty="0" smtClean="0"/>
              <a:t> who had transitioned in his early 20s, married to a woman, 3 kids, church pastor</a:t>
            </a:r>
          </a:p>
          <a:p>
            <a:pPr marL="171450" indent="-171450">
              <a:buFont typeface="Arial" pitchFamily="34" charset="0"/>
              <a:buChar char="•"/>
            </a:pPr>
            <a:r>
              <a:rPr lang="en-US" baseline="0" dirty="0" smtClean="0"/>
              <a:t>Ignorance within LGBT communities about transgender issues…danger of ”checkbox” mentality of some sexual minorities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Important to remember that “Transgender” is an umbrella term covering many people &amp; constructs</a:t>
            </a:r>
          </a:p>
          <a:p>
            <a:pPr marL="171450" indent="-171450">
              <a:buFont typeface="Arial" pitchFamily="34" charset="0"/>
              <a:buChar char="•"/>
            </a:pPr>
            <a:r>
              <a:rPr lang="en-US" dirty="0" smtClean="0"/>
              <a:t>We have the</a:t>
            </a:r>
            <a:r>
              <a:rPr lang="en-US" baseline="0" dirty="0" smtClean="0"/>
              <a:t> first openly transgender mayor in Oregon…identifies as transgender, uses male pronouns, but presents as a woman</a:t>
            </a:r>
            <a:endParaRPr lang="en-US" dirty="0" smtClean="0"/>
          </a:p>
          <a:p>
            <a:pPr marL="171450" indent="-171450">
              <a:buFont typeface="Arial" pitchFamily="34" charset="0"/>
              <a:buChar char="•"/>
            </a:pPr>
            <a:endParaRPr lang="en-US" dirty="0" smtClean="0"/>
          </a:p>
          <a:p>
            <a:pPr marL="0" indent="0">
              <a:buFont typeface="Arial" pitchFamily="34" charset="0"/>
              <a:buNone/>
            </a:pPr>
            <a:r>
              <a:rPr lang="en-US" dirty="0" smtClean="0"/>
              <a:t>Importance of queer</a:t>
            </a:r>
            <a:r>
              <a:rPr lang="en-US" baseline="0" dirty="0" smtClean="0"/>
              <a:t> theory &amp; the queer movement</a:t>
            </a:r>
          </a:p>
          <a:p>
            <a:pPr marL="171450" indent="-171450">
              <a:buFont typeface="Arial" pitchFamily="34" charset="0"/>
              <a:buChar char="•"/>
            </a:pPr>
            <a:r>
              <a:rPr lang="en-US" baseline="0" dirty="0" smtClean="0"/>
              <a:t>Some in our LGBT communities don’t want to be labeled and believe their entire gender &amp; sexual identity is just “queer” or “something else”</a:t>
            </a:r>
          </a:p>
          <a:p>
            <a:pPr marL="171450" indent="-171450">
              <a:buFont typeface="Arial" pitchFamily="34" charset="0"/>
              <a:buChar char="•"/>
            </a:pPr>
            <a:r>
              <a:rPr lang="en-US" baseline="0" dirty="0" smtClean="0"/>
              <a:t>Others just don’t believe in the binary gender categories &amp; see a spectrum</a:t>
            </a:r>
          </a:p>
          <a:p>
            <a:pPr marL="171450" indent="-171450">
              <a:buFont typeface="Arial" pitchFamily="34" charset="0"/>
              <a:buChar char="•"/>
            </a:pPr>
            <a:endParaRPr lang="en-US" dirty="0" smtClean="0"/>
          </a:p>
          <a:p>
            <a:r>
              <a:rPr lang="en-US" dirty="0" smtClean="0"/>
              <a:t>No single agreed upon item that has been validated, tested and found to be reliable</a:t>
            </a:r>
            <a:r>
              <a:rPr lang="en-US" baseline="0" dirty="0" smtClean="0"/>
              <a:t> and respectful</a:t>
            </a:r>
          </a:p>
          <a:p>
            <a:pPr marL="171450" indent="-171450">
              <a:buFont typeface="Arial" pitchFamily="34" charset="0"/>
              <a:buChar char="•"/>
            </a:pPr>
            <a:r>
              <a:rPr lang="en-US" baseline="0" dirty="0" smtClean="0"/>
              <a:t>People have very strong emotions, but tough to find 10 trans folks &amp; 10 researchers who all agree upon “Best Practices”</a:t>
            </a: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41</a:t>
            </a:fld>
            <a:endParaRPr lang="en-US"/>
          </a:p>
        </p:txBody>
      </p:sp>
    </p:spTree>
    <p:extLst>
      <p:ext uri="{BB962C8B-B14F-4D97-AF65-F5344CB8AC3E}">
        <p14:creationId xmlns:p14="http://schemas.microsoft.com/office/powerpoint/2010/main" val="2715987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Trans-inclusive response options…but don’t forget some (many?) trans folks might</a:t>
            </a:r>
            <a:r>
              <a:rPr lang="en-US" baseline="0" dirty="0" smtClean="0"/>
              <a:t> have a binary gender identity of male or female might not identify as transgender</a:t>
            </a:r>
          </a:p>
          <a:p>
            <a:pPr marL="171450" indent="-171450">
              <a:buFont typeface="Arial" pitchFamily="34" charset="0"/>
              <a:buChar char="•"/>
            </a:pPr>
            <a:r>
              <a:rPr lang="en-US" baseline="0" dirty="0" smtClean="0"/>
              <a:t>Important to remember if you’re working in health-related issues where biological / medical history can influence health outcomes</a:t>
            </a:r>
          </a:p>
          <a:p>
            <a:pPr marL="171450" indent="-171450">
              <a:buFont typeface="Arial" pitchFamily="34" charset="0"/>
              <a:buChar char="•"/>
            </a:pPr>
            <a:r>
              <a:rPr lang="en-US" baseline="0" dirty="0" smtClean="0"/>
              <a:t>Someone who identifies as a male but was raised as a female &amp; still has lady bits that need tending to in a medical context</a:t>
            </a:r>
          </a:p>
          <a:p>
            <a:pPr marL="0" indent="0">
              <a:buFont typeface="Arial" pitchFamily="34" charset="0"/>
              <a:buNone/>
            </a:pPr>
            <a:endParaRPr lang="en-US" baseline="0" dirty="0" smtClean="0"/>
          </a:p>
          <a:p>
            <a:pPr marL="0" indent="0">
              <a:buFont typeface="Arial" pitchFamily="34" charset="0"/>
              <a:buNone/>
            </a:pPr>
            <a:r>
              <a:rPr lang="en-US" baseline="0" dirty="0" smtClean="0"/>
              <a:t>Response options</a:t>
            </a:r>
          </a:p>
          <a:p>
            <a:pPr marL="171450" indent="-171450">
              <a:buFont typeface="Arial" pitchFamily="34" charset="0"/>
              <a:buChar char="•"/>
            </a:pPr>
            <a:r>
              <a:rPr lang="en-US" baseline="0" dirty="0" smtClean="0"/>
              <a:t>Might only want to have “Male, Female, More complicated” as options</a:t>
            </a:r>
          </a:p>
          <a:p>
            <a:pPr marL="171450" indent="-171450">
              <a:buFont typeface="Arial" pitchFamily="34" charset="0"/>
              <a:buChar char="•"/>
            </a:pPr>
            <a:r>
              <a:rPr lang="en-US" baseline="0" dirty="0" smtClean="0"/>
              <a:t>If you’re asking about Sex at birth, do not offer Trans…technically more appropriate to offer Intersex/Ambiguous</a:t>
            </a:r>
          </a:p>
          <a:p>
            <a:pPr marL="0" indent="0">
              <a:buFont typeface="Arial" pitchFamily="34" charset="0"/>
              <a:buNone/>
            </a:pPr>
            <a:endParaRPr lang="en-US" baseline="0" dirty="0" smtClean="0"/>
          </a:p>
          <a:p>
            <a:pPr marL="0" indent="0">
              <a:buFont typeface="Arial" pitchFamily="34" charset="0"/>
              <a:buNone/>
            </a:pPr>
            <a:r>
              <a:rPr lang="en-US" baseline="0" dirty="0" smtClean="0"/>
              <a:t>If you absolutely cannot add another item to assess transgender status, might want to consider using a “check all that apply” (though some argue against that)</a:t>
            </a:r>
          </a:p>
          <a:p>
            <a:pPr marL="0" indent="0">
              <a:buFont typeface="Arial" pitchFamily="34" charset="0"/>
              <a:buNone/>
            </a:pPr>
            <a:endParaRPr lang="en-US" baseline="0" dirty="0" smtClean="0"/>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5F793C93-0176-4118-81AF-0BA64D15D148}" type="slidenum">
              <a:rPr lang="en-US" smtClean="0"/>
              <a:pPr/>
              <a:t>42</a:t>
            </a:fld>
            <a:endParaRPr lang="en-US"/>
          </a:p>
        </p:txBody>
      </p:sp>
    </p:spTree>
    <p:extLst>
      <p:ext uri="{BB962C8B-B14F-4D97-AF65-F5344CB8AC3E}">
        <p14:creationId xmlns:p14="http://schemas.microsoft.com/office/powerpoint/2010/main" val="1549601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MASSACHUSETTS item</a:t>
            </a:r>
          </a:p>
          <a:p>
            <a:r>
              <a:rPr lang="en-US" sz="1200" b="0" i="0" u="none" strike="noStrike" kern="1200" baseline="0" dirty="0" smtClean="0">
                <a:solidFill>
                  <a:schemeClr val="tx1"/>
                </a:solidFill>
                <a:latin typeface="+mn-lt"/>
                <a:ea typeface="+mn-ea"/>
                <a:cs typeface="+mn-cs"/>
              </a:rPr>
              <a:t>‘‘Some people describe themselves as transgender when they experience a different gender identity from their sex at birth. For example, a person born into a male body, but who feels female or lives as a woman. Do you consider yourself to be transgender?’’</a:t>
            </a: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43</a:t>
            </a:fld>
            <a:endParaRPr lang="en-US"/>
          </a:p>
        </p:txBody>
      </p:sp>
    </p:spTree>
    <p:extLst>
      <p:ext uri="{BB962C8B-B14F-4D97-AF65-F5344CB8AC3E}">
        <p14:creationId xmlns:p14="http://schemas.microsoft.com/office/powerpoint/2010/main" val="2523476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out with the following and changed it which</a:t>
            </a:r>
            <a:r>
              <a:rPr lang="en-US" baseline="0" dirty="0" smtClean="0"/>
              <a:t> reduced confusion</a:t>
            </a:r>
            <a:r>
              <a:rPr lang="en-US" dirty="0" smtClean="0"/>
              <a:t>:</a:t>
            </a:r>
            <a:br>
              <a:rPr lang="en-US" dirty="0" smtClean="0"/>
            </a:br>
            <a:r>
              <a:rPr lang="en-US" dirty="0" smtClean="0"/>
              <a:t>“What sex were you assigned</a:t>
            </a:r>
            <a:r>
              <a:rPr lang="en-US" baseline="0" dirty="0" smtClean="0"/>
              <a:t> at birth?”</a:t>
            </a:r>
          </a:p>
          <a:p>
            <a:endParaRPr lang="en-US" baseline="0" dirty="0" smtClean="0"/>
          </a:p>
          <a:p>
            <a:pPr lvl="0"/>
            <a:r>
              <a:rPr lang="en-US" sz="1200" i="0" kern="1200" dirty="0" smtClean="0">
                <a:solidFill>
                  <a:schemeClr val="tx1"/>
                </a:solidFill>
                <a:effectLst/>
                <a:latin typeface="+mn-lt"/>
                <a:ea typeface="+mn-ea"/>
                <a:cs typeface="+mn-cs"/>
              </a:rPr>
              <a:t>Used community-driven process to generate &amp; develop two items</a:t>
            </a:r>
            <a:endParaRPr lang="en-US" sz="900" i="1" kern="1200" dirty="0" smtClean="0">
              <a:solidFill>
                <a:schemeClr val="tx1"/>
              </a:solidFill>
              <a:effectLst/>
              <a:latin typeface="+mn-lt"/>
              <a:ea typeface="+mn-ea"/>
              <a:cs typeface="+mn-cs"/>
            </a:endParaRPr>
          </a:p>
          <a:p>
            <a:pPr marL="628650" lvl="1" indent="-171450">
              <a:buFont typeface="Arial" pitchFamily="34" charset="0"/>
              <a:buChar char="•"/>
            </a:pPr>
            <a:r>
              <a:rPr lang="en-US" sz="1200" i="0" kern="1200" dirty="0" smtClean="0">
                <a:solidFill>
                  <a:schemeClr val="tx1"/>
                </a:solidFill>
                <a:effectLst/>
                <a:latin typeface="+mn-lt"/>
                <a:ea typeface="+mn-ea"/>
                <a:cs typeface="+mn-cs"/>
              </a:rPr>
              <a:t>Started with existing items from Massachusetts, the Williams Institute, and CDC</a:t>
            </a:r>
            <a:endParaRPr lang="en-US" sz="900" i="1" kern="1200" dirty="0" smtClean="0">
              <a:solidFill>
                <a:schemeClr val="tx1"/>
              </a:solidFill>
              <a:effectLst/>
              <a:latin typeface="+mn-lt"/>
              <a:ea typeface="+mn-ea"/>
              <a:cs typeface="+mn-cs"/>
            </a:endParaRPr>
          </a:p>
          <a:p>
            <a:pPr marL="628650" lvl="1" indent="-171450">
              <a:buFont typeface="Arial" pitchFamily="34" charset="0"/>
              <a:buChar char="•"/>
            </a:pPr>
            <a:r>
              <a:rPr lang="en-US" sz="1200" i="0" kern="1200" dirty="0" smtClean="0">
                <a:solidFill>
                  <a:schemeClr val="tx1"/>
                </a:solidFill>
                <a:effectLst/>
                <a:latin typeface="+mn-lt"/>
                <a:ea typeface="+mn-ea"/>
                <a:cs typeface="+mn-cs"/>
              </a:rPr>
              <a:t>Compiled these items under each “item topic” (sex at birth, and trans status)</a:t>
            </a:r>
            <a:endParaRPr lang="en-US" sz="900" i="1" kern="1200" dirty="0" smtClean="0">
              <a:solidFill>
                <a:schemeClr val="tx1"/>
              </a:solidFill>
              <a:effectLst/>
              <a:latin typeface="+mn-lt"/>
              <a:ea typeface="+mn-ea"/>
              <a:cs typeface="+mn-cs"/>
            </a:endParaRPr>
          </a:p>
          <a:p>
            <a:pPr marL="628650" lvl="1" indent="-171450">
              <a:buFont typeface="Arial" pitchFamily="34" charset="0"/>
              <a:buChar char="•"/>
            </a:pPr>
            <a:r>
              <a:rPr lang="en-US" sz="1200" i="0" kern="1200" dirty="0" smtClean="0">
                <a:solidFill>
                  <a:schemeClr val="tx1"/>
                </a:solidFill>
                <a:effectLst/>
                <a:latin typeface="+mn-lt"/>
                <a:ea typeface="+mn-ea"/>
                <a:cs typeface="+mn-cs"/>
              </a:rPr>
              <a:t>Conducted eight key informant interviews (each lasting around 45 minutes) with transgender community members to gather input on existing items and offered them an opportunity to change these items or add their own suggested items</a:t>
            </a:r>
            <a:endParaRPr lang="en-US" sz="900" i="1" kern="1200" dirty="0" smtClean="0">
              <a:solidFill>
                <a:schemeClr val="tx1"/>
              </a:solidFill>
              <a:effectLst/>
              <a:latin typeface="+mn-lt"/>
              <a:ea typeface="+mn-ea"/>
              <a:cs typeface="+mn-cs"/>
            </a:endParaRPr>
          </a:p>
          <a:p>
            <a:pPr marL="628650" lvl="1" indent="-171450">
              <a:buFont typeface="Arial" pitchFamily="34" charset="0"/>
              <a:buChar char="•"/>
            </a:pPr>
            <a:r>
              <a:rPr lang="en-US" sz="1200" i="0" kern="1200" dirty="0" smtClean="0">
                <a:solidFill>
                  <a:schemeClr val="tx1"/>
                </a:solidFill>
                <a:effectLst/>
                <a:latin typeface="+mn-lt"/>
                <a:ea typeface="+mn-ea"/>
                <a:cs typeface="+mn-cs"/>
              </a:rPr>
              <a:t>Key informants included academics, researchers, activists, clinicians, and public health professionals, all of whom were part of the transgender community (Notably, some of our informants had current binary gender identities and were straight-identified, so we developed items that would capture respondents who might not identify as transgender but have a discordant current gender identity from birth sex)</a:t>
            </a:r>
            <a:endParaRPr lang="en-US" sz="9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all possible items were developed, a larger group of key informants (some of whom were not transgender) voted on their top two items </a:t>
            </a: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44</a:t>
            </a:fld>
            <a:endParaRPr lang="en-US"/>
          </a:p>
        </p:txBody>
      </p:sp>
    </p:spTree>
    <p:extLst>
      <p:ext uri="{BB962C8B-B14F-4D97-AF65-F5344CB8AC3E}">
        <p14:creationId xmlns:p14="http://schemas.microsoft.com/office/powerpoint/2010/main" val="3952266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45</a:t>
            </a:fld>
            <a:endParaRPr lang="en-US"/>
          </a:p>
        </p:txBody>
      </p:sp>
    </p:spTree>
    <p:extLst>
      <p:ext uri="{BB962C8B-B14F-4D97-AF65-F5344CB8AC3E}">
        <p14:creationId xmlns:p14="http://schemas.microsoft.com/office/powerpoint/2010/main" val="2215356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latin typeface="Arial" pitchFamily="34" charset="0"/>
                <a:cs typeface="Arial" pitchFamily="34" charset="0"/>
              </a:rPr>
              <a:t>A few things to keep in mind</a:t>
            </a:r>
            <a:r>
              <a:rPr lang="en-US" baseline="0" dirty="0" smtClean="0">
                <a:latin typeface="Arial" pitchFamily="34" charset="0"/>
                <a:cs typeface="Arial" pitchFamily="34" charset="0"/>
              </a:rPr>
              <a:t> to help LGBT count in our society:</a:t>
            </a:r>
            <a:endParaRPr lang="en-US" dirty="0" smtClean="0">
              <a:latin typeface="Arial" pitchFamily="34" charset="0"/>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Arial" pitchFamily="34" charset="0"/>
                <a:cs typeface="Arial" pitchFamily="34" charset="0"/>
              </a:rPr>
              <a:t>Incredibly powerful to see</a:t>
            </a:r>
            <a:r>
              <a:rPr lang="en-US" baseline="0" dirty="0" smtClean="0">
                <a:latin typeface="Arial" pitchFamily="34" charset="0"/>
                <a:cs typeface="Arial" pitchFamily="34" charset="0"/>
              </a:rPr>
              <a:t> ourselves on surveys, intake forms, participant demographic tables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latin typeface="Arial" pitchFamily="34" charset="0"/>
                <a:cs typeface="Arial" pitchFamily="34" charset="0"/>
              </a:rPr>
              <a:t>From binary bathroom choices of “Men” or “Women” to being asked about marital status &amp; being considered “Single” though you’ve been with your partner for 20 years…we are used to being invisible</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latin typeface="Arial" pitchFamily="34" charset="0"/>
                <a:cs typeface="Arial" pitchFamily="34" charset="0"/>
              </a:rPr>
              <a:t>Your choices in your “Participant Demographics” section have political implications</a:t>
            </a:r>
          </a:p>
          <a:p>
            <a:pPr marL="171450" indent="-171450">
              <a:buFont typeface="Arial" pitchFamily="34" charset="0"/>
              <a:buChar char="•"/>
            </a:pPr>
            <a:r>
              <a:rPr lang="en-US" dirty="0" smtClean="0">
                <a:latin typeface="Arial" pitchFamily="34" charset="0"/>
                <a:cs typeface="Arial" pitchFamily="34" charset="0"/>
              </a:rPr>
              <a:t>Not everything is black &amp; white, male &amp; female</a:t>
            </a:r>
          </a:p>
          <a:p>
            <a:pPr marL="171450" indent="-171450">
              <a:buFont typeface="Arial" pitchFamily="34" charset="0"/>
              <a:buChar char="•"/>
            </a:pPr>
            <a:r>
              <a:rPr lang="en-US" dirty="0" smtClean="0">
                <a:latin typeface="Arial" pitchFamily="34" charset="0"/>
                <a:cs typeface="Arial" pitchFamily="34" charset="0"/>
              </a:rPr>
              <a:t>Within LGBT communities there is incredible diversity</a:t>
            </a:r>
          </a:p>
          <a:p>
            <a:pPr marL="171450" indent="-171450">
              <a:buFont typeface="Arial" pitchFamily="34" charset="0"/>
              <a:buChar char="•"/>
            </a:pPr>
            <a:r>
              <a:rPr lang="en-US" dirty="0" smtClean="0">
                <a:latin typeface="Arial" pitchFamily="34" charset="0"/>
                <a:cs typeface="Arial" pitchFamily="34" charset="0"/>
              </a:rPr>
              <a:t>Challenge assumptions &amp; ask questions respectfully</a:t>
            </a:r>
          </a:p>
          <a:p>
            <a:pPr marL="171450" indent="-171450">
              <a:buFont typeface="Arial" pitchFamily="34" charset="0"/>
              <a:buChar char="•"/>
            </a:pPr>
            <a:r>
              <a:rPr lang="en-US" dirty="0" smtClean="0">
                <a:latin typeface="Arial" pitchFamily="34" charset="0"/>
                <a:cs typeface="Arial" pitchFamily="34" charset="0"/>
              </a:rPr>
              <a:t>Some of these are just recommendations – suggestions might not work with your population or in your evaluation so engage your local LGBT community in planning &amp; interpretation</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46</a:t>
            </a:fld>
            <a:endParaRPr lang="en-US"/>
          </a:p>
        </p:txBody>
      </p:sp>
    </p:spTree>
    <p:extLst>
      <p:ext uri="{BB962C8B-B14F-4D97-AF65-F5344CB8AC3E}">
        <p14:creationId xmlns:p14="http://schemas.microsoft.com/office/powerpoint/2010/main" val="1766658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a:t>
            </a:r>
            <a:r>
              <a:rPr lang="en-US" baseline="0" dirty="0" smtClean="0"/>
              <a:t> considerations  with adults, but additional issues.  </a:t>
            </a: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48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51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Transgender as an adjective,</a:t>
            </a:r>
            <a:r>
              <a:rPr lang="en-US" baseline="0" dirty="0" smtClean="0"/>
              <a:t> not a verb, nor a noun</a:t>
            </a: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Gender roles/expression vary by culture,</a:t>
            </a:r>
            <a:r>
              <a:rPr lang="en-US" baseline="0" dirty="0" smtClean="0"/>
              <a:t> defined by society – the fact that something is considered “masculine” or “feminine” is determined by culture (e.g.)</a:t>
            </a: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63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64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65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66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69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Gender roles/expression vary by culture,</a:t>
            </a:r>
            <a:r>
              <a:rPr lang="en-US" baseline="0" dirty="0" smtClean="0"/>
              <a:t> defined by society – the fact that something is considered “masculine” or “feminine” is determined by culture (e.g.)</a:t>
            </a: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Gender roles/expression vary by culture,</a:t>
            </a:r>
            <a:r>
              <a:rPr lang="en-US" baseline="0" dirty="0" smtClean="0"/>
              <a:t> defined by society – the fact that something is considered “masculine” or “feminine” is determined by culture (e.g.)</a:t>
            </a: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Gender roles/expression vary by culture,</a:t>
            </a:r>
            <a:r>
              <a:rPr lang="en-US" baseline="0" dirty="0" smtClean="0"/>
              <a:t> defined by society – the fact that something is considered “masculine” or “feminine” is determined by culture (e.g.)</a:t>
            </a: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Gender roles/expression vary by culture,</a:t>
            </a:r>
            <a:r>
              <a:rPr lang="en-US" baseline="0" dirty="0" smtClean="0"/>
              <a:t> defined by society – the fact that something is considered “masculine” or “feminine” is determined by culture (e.g.)</a:t>
            </a: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are not necessarily one or the other; people change over time, not only two binary</a:t>
            </a:r>
            <a:r>
              <a:rPr lang="en-US" baseline="0" dirty="0" smtClean="0"/>
              <a:t> options</a:t>
            </a:r>
          </a:p>
          <a:p>
            <a:r>
              <a:rPr lang="en-US" baseline="0" dirty="0" smtClean="0"/>
              <a:t>I still don’t LOVE this because it positions male/female, etc. </a:t>
            </a: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are not necessarily one or the other; people change over time, not only two binary</a:t>
            </a:r>
            <a:r>
              <a:rPr lang="en-US" baseline="0" dirty="0" smtClean="0"/>
              <a:t> options</a:t>
            </a:r>
          </a:p>
          <a:p>
            <a:r>
              <a:rPr lang="en-US" baseline="0" dirty="0" smtClean="0"/>
              <a:t>I still don’t LOVE this because it positions male/female, etc. </a:t>
            </a:r>
            <a:endParaRPr lang="en-US" dirty="0"/>
          </a:p>
        </p:txBody>
      </p:sp>
      <p:sp>
        <p:nvSpPr>
          <p:cNvPr id="4" name="Slide Number Placeholder 3"/>
          <p:cNvSpPr>
            <a:spLocks noGrp="1"/>
          </p:cNvSpPr>
          <p:nvPr>
            <p:ph type="sldNum" sz="quarter" idx="10"/>
          </p:nvPr>
        </p:nvSpPr>
        <p:spPr/>
        <p:txBody>
          <a:bodyPr/>
          <a:lstStyle/>
          <a:p>
            <a:fld id="{5F793C93-0176-4118-81AF-0BA64D15D148}"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83B6AFD-DD89-45DA-8135-E292FF97BFAF}" type="datetimeFigureOut">
              <a:rPr lang="en-US" smtClean="0"/>
              <a:pPr/>
              <a:t>11/11/2012</a:t>
            </a:fld>
            <a:endParaRPr lang="en-US"/>
          </a:p>
        </p:txBody>
      </p:sp>
      <p:sp>
        <p:nvSpPr>
          <p:cNvPr id="8" name="Slide Number Placeholder 7"/>
          <p:cNvSpPr>
            <a:spLocks noGrp="1"/>
          </p:cNvSpPr>
          <p:nvPr>
            <p:ph type="sldNum" sz="quarter" idx="11"/>
          </p:nvPr>
        </p:nvSpPr>
        <p:spPr/>
        <p:txBody>
          <a:bodyPr/>
          <a:lstStyle/>
          <a:p>
            <a:fld id="{A1A395F9-F2C5-407B-BF1B-BD4E6F2B2D8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B6AFD-DD89-45DA-8135-E292FF97BFAF}" type="datetimeFigureOut">
              <a:rPr lang="en-US" smtClean="0"/>
              <a:pPr/>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395F9-F2C5-407B-BF1B-BD4E6F2B2D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B6AFD-DD89-45DA-8135-E292FF97BFAF}" type="datetimeFigureOut">
              <a:rPr lang="en-US" smtClean="0"/>
              <a:pPr/>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395F9-F2C5-407B-BF1B-BD4E6F2B2D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lvl1pPr>
              <a:defRPr sz="30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defRPr>
                <a:latin typeface="Arial" pitchFamily="34" charset="0"/>
                <a:cs typeface="Arial" pitchFamily="34" charset="0"/>
              </a:defRPr>
            </a:lvl1pPr>
            <a:lvl2pPr>
              <a:defRPr sz="1800">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E83B6AFD-DD89-45DA-8135-E292FF97BFAF}" type="datetimeFigureOut">
              <a:rPr lang="en-US" smtClean="0"/>
              <a:pPr/>
              <a:t>11/11/2012</a:t>
            </a:fld>
            <a:endParaRPr lang="en-US"/>
          </a:p>
        </p:txBody>
      </p:sp>
      <p:sp>
        <p:nvSpPr>
          <p:cNvPr id="5" name="Footer Placeholder 4"/>
          <p:cNvSpPr>
            <a:spLocks noGrp="1"/>
          </p:cNvSpPr>
          <p:nvPr>
            <p:ph type="ftr" sz="quarter" idx="11"/>
          </p:nvPr>
        </p:nvSpPr>
        <p:spPr/>
        <p:txBody>
          <a:bodyPr/>
          <a:lstStyle/>
          <a:p>
            <a:r>
              <a:rPr lang="en-US" dirty="0" smtClean="0"/>
              <a:t>Don’t Ask, Can’t Report</a:t>
            </a:r>
            <a:endParaRPr lang="en-US" dirty="0"/>
          </a:p>
        </p:txBody>
      </p:sp>
      <p:sp>
        <p:nvSpPr>
          <p:cNvPr id="6" name="Slide Number Placeholder 5"/>
          <p:cNvSpPr>
            <a:spLocks noGrp="1"/>
          </p:cNvSpPr>
          <p:nvPr>
            <p:ph type="sldNum" sz="quarter" idx="12"/>
          </p:nvPr>
        </p:nvSpPr>
        <p:spPr/>
        <p:txBody>
          <a:bodyPr/>
          <a:lstStyle/>
          <a:p>
            <a:fld id="{A1A395F9-F2C5-407B-BF1B-BD4E6F2B2D8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3B6AFD-DD89-45DA-8135-E292FF97BFAF}" type="datetimeFigureOut">
              <a:rPr lang="en-US" smtClean="0"/>
              <a:pPr/>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395F9-F2C5-407B-BF1B-BD4E6F2B2D8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lvl1pPr>
              <a:defRPr sz="4000">
                <a:latin typeface="Arial" pitchFamily="34" charset="0"/>
                <a:cs typeface="Arial" pitchFamily="34"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83B6AFD-DD89-45DA-8135-E292FF97BFAF}" type="datetimeFigureOut">
              <a:rPr lang="en-US" smtClean="0"/>
              <a:pPr/>
              <a:t>11/11/2012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395F9-F2C5-407B-BF1B-BD4E6F2B2D8E}"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83B6AFD-DD89-45DA-8135-E292FF97BFAF}" type="datetimeFigureOut">
              <a:rPr lang="en-US" smtClean="0"/>
              <a:pPr/>
              <a:t>11/11/2012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A395F9-F2C5-407B-BF1B-BD4E6F2B2D8E}"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3B6AFD-DD89-45DA-8135-E292FF97BFAF}" type="datetimeFigureOut">
              <a:rPr lang="en-US" smtClean="0"/>
              <a:pPr/>
              <a:t>11/11/2012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A395F9-F2C5-407B-BF1B-BD4E6F2B2D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B6AFD-DD89-45DA-8135-E292FF97BFAF}" type="datetimeFigureOut">
              <a:rPr lang="en-US" smtClean="0"/>
              <a:pPr/>
              <a:t>11/11/2012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A395F9-F2C5-407B-BF1B-BD4E6F2B2D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B6AFD-DD89-45DA-8135-E292FF97BFAF}" type="datetimeFigureOut">
              <a:rPr lang="en-US" smtClean="0"/>
              <a:pPr/>
              <a:t>11/11/2012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395F9-F2C5-407B-BF1B-BD4E6F2B2D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B6AFD-DD89-45DA-8135-E292FF97BFAF}" type="datetimeFigureOut">
              <a:rPr lang="en-US" smtClean="0"/>
              <a:pPr/>
              <a:t>11/11/2012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395F9-F2C5-407B-BF1B-BD4E6F2B2D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192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83B6AFD-DD89-45DA-8135-E292FF97BFAF}" type="datetimeFigureOut">
              <a:rPr lang="en-US" smtClean="0"/>
              <a:pPr/>
              <a:t>11/11/2012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1A395F9-F2C5-407B-BF1B-BD4E6F2B2D8E}"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lnSpc>
          <a:spcPts val="5800"/>
        </a:lnSpc>
        <a:spcBef>
          <a:spcPct val="0"/>
        </a:spcBef>
        <a:buNone/>
        <a:defRPr sz="3000" kern="1200">
          <a:solidFill>
            <a:schemeClr val="tx2"/>
          </a:solidFill>
          <a:effectLst>
            <a:outerShdw blurRad="63500" dist="38100" dir="5400000" algn="t" rotWithShape="0">
              <a:prstClr val="black">
                <a:alpha val="25000"/>
              </a:prst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mailto:kari.greene@state.or.u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mailto:egreytak@glsen.org" TargetMode="External"/><Relationship Id="rId4" Type="http://schemas.openxmlformats.org/officeDocument/2006/relationships/hyperlink" Target="mailto:efrain.gutierrez@Fsg.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4267200"/>
          </a:xfrm>
        </p:spPr>
        <p:txBody>
          <a:bodyPr/>
          <a:lstStyle/>
          <a:p>
            <a:r>
              <a:rPr lang="en-US" b="1" dirty="0">
                <a:effectLst/>
                <a:latin typeface="Arial" pitchFamily="34" charset="0"/>
                <a:cs typeface="Arial" pitchFamily="34" charset="0"/>
              </a:rPr>
              <a:t>Don’t Ask, Can’t </a:t>
            </a:r>
            <a:r>
              <a:rPr lang="en-US" b="1" dirty="0" smtClean="0">
                <a:effectLst/>
                <a:latin typeface="Arial" pitchFamily="34" charset="0"/>
                <a:cs typeface="Arial" pitchFamily="34" charset="0"/>
              </a:rPr>
              <a:t>Report</a:t>
            </a:r>
            <a:endParaRPr lang="en-US" dirty="0">
              <a:latin typeface="Arial" pitchFamily="34" charset="0"/>
              <a:cs typeface="Arial" pitchFamily="34" charset="0"/>
            </a:endParaRPr>
          </a:p>
        </p:txBody>
      </p:sp>
      <p:sp>
        <p:nvSpPr>
          <p:cNvPr id="3" name="Subtitle 2"/>
          <p:cNvSpPr>
            <a:spLocks noGrp="1"/>
          </p:cNvSpPr>
          <p:nvPr>
            <p:ph type="subTitle" idx="1"/>
          </p:nvPr>
        </p:nvSpPr>
        <p:spPr/>
        <p:txBody>
          <a:bodyPr/>
          <a:lstStyle/>
          <a:p>
            <a:r>
              <a:rPr lang="en-US" b="1" dirty="0">
                <a:solidFill>
                  <a:schemeClr val="accent3"/>
                </a:solidFill>
              </a:rPr>
              <a:t>A Practical Guide to Collecting Data on Lesbian, Gay, Bisexual &amp; Transgender People in a Culturally Responsive Way</a:t>
            </a:r>
            <a:endParaRPr lang="en-US" dirty="0">
              <a:solidFill>
                <a:schemeClr val="accent3"/>
              </a:solidFill>
            </a:endParaRPr>
          </a:p>
        </p:txBody>
      </p:sp>
      <p:pic>
        <p:nvPicPr>
          <p:cNvPr id="3074" name="Picture 2" descr="http://bristolrising.com/wp-content/uploads/2012/03/lgbtq.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457" y="304800"/>
            <a:ext cx="2329543"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49916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06400" y="195263"/>
            <a:ext cx="8356600" cy="838200"/>
          </a:xfrm>
        </p:spPr>
        <p:txBody>
          <a:bodyPr/>
          <a:lstStyle/>
          <a:p>
            <a:pPr>
              <a:lnSpc>
                <a:spcPct val="100000"/>
              </a:lnSpc>
            </a:pPr>
            <a:r>
              <a:rPr lang="en-US" dirty="0" smtClean="0"/>
              <a:t>Sex, Gender, &amp; Sexuality: Basics</a:t>
            </a:r>
            <a:endParaRPr lang="en-US" dirty="0"/>
          </a:p>
        </p:txBody>
      </p:sp>
      <p:sp>
        <p:nvSpPr>
          <p:cNvPr id="140291" name="Rectangle 3"/>
          <p:cNvSpPr>
            <a:spLocks noGrp="1" noChangeArrowheads="1"/>
          </p:cNvSpPr>
          <p:nvPr>
            <p:ph type="body" idx="1"/>
          </p:nvPr>
        </p:nvSpPr>
        <p:spPr>
          <a:xfrm>
            <a:off x="457200" y="1447800"/>
            <a:ext cx="8382000" cy="5181600"/>
          </a:xfrm>
          <a:noFill/>
          <a:ln/>
        </p:spPr>
        <p:txBody>
          <a:bodyPr>
            <a:normAutofit/>
          </a:bodyPr>
          <a:lstStyle/>
          <a:p>
            <a:pPr>
              <a:lnSpc>
                <a:spcPct val="90000"/>
              </a:lnSpc>
              <a:buFont typeface="Wingdings" charset="2"/>
              <a:buChar char="§"/>
            </a:pPr>
            <a:r>
              <a:rPr lang="en-US" sz="2400" b="1" dirty="0" smtClean="0">
                <a:solidFill>
                  <a:schemeClr val="tx1">
                    <a:lumMod val="50000"/>
                    <a:lumOff val="50000"/>
                    <a:alpha val="40000"/>
                  </a:schemeClr>
                </a:solidFill>
              </a:rPr>
              <a:t>Sex (Biological/Assigned) </a:t>
            </a:r>
            <a:endParaRPr lang="en-US" b="1" dirty="0" smtClean="0">
              <a:solidFill>
                <a:schemeClr val="tx1">
                  <a:lumMod val="50000"/>
                  <a:lumOff val="50000"/>
                  <a:alpha val="40000"/>
                </a:schemeClr>
              </a:solidFill>
            </a:endParaRPr>
          </a:p>
          <a:p>
            <a:pPr>
              <a:lnSpc>
                <a:spcPct val="90000"/>
              </a:lnSpc>
              <a:buNone/>
            </a:pPr>
            <a:r>
              <a:rPr lang="en-US" sz="2100" i="1" dirty="0" smtClean="0"/>
              <a:t>	</a:t>
            </a:r>
            <a:endParaRPr lang="en-US" sz="3600" b="1" dirty="0"/>
          </a:p>
          <a:p>
            <a:pPr>
              <a:lnSpc>
                <a:spcPct val="90000"/>
              </a:lnSpc>
              <a:buFont typeface="Wingdings" charset="2"/>
              <a:buChar char="§"/>
            </a:pPr>
            <a:r>
              <a:rPr lang="en-US" b="1" dirty="0" smtClean="0"/>
              <a:t>Gender Identity			</a:t>
            </a:r>
            <a:endParaRPr lang="en-US" dirty="0" smtClean="0"/>
          </a:p>
          <a:p>
            <a:pPr>
              <a:lnSpc>
                <a:spcPct val="90000"/>
              </a:lnSpc>
              <a:buNone/>
            </a:pPr>
            <a:r>
              <a:rPr lang="en-US" b="1" dirty="0" smtClean="0"/>
              <a:t>	</a:t>
            </a:r>
            <a:r>
              <a:rPr lang="en-US" sz="2000" dirty="0" smtClean="0"/>
              <a:t>How we identify ourselves in terms of our gender.  Identities may be: male, female, androgynous, transgender, </a:t>
            </a:r>
            <a:r>
              <a:rPr lang="en-US" sz="2000" dirty="0" err="1" smtClean="0"/>
              <a:t>genderqueer</a:t>
            </a:r>
            <a:r>
              <a:rPr lang="en-US" sz="2000" dirty="0" smtClean="0"/>
              <a:t> and others</a:t>
            </a:r>
          </a:p>
          <a:p>
            <a:pPr>
              <a:lnSpc>
                <a:spcPct val="90000"/>
              </a:lnSpc>
              <a:buNone/>
            </a:pPr>
            <a:endParaRPr lang="en-US" sz="1900" i="1" dirty="0" smtClean="0"/>
          </a:p>
          <a:p>
            <a:pPr>
              <a:lnSpc>
                <a:spcPct val="90000"/>
              </a:lnSpc>
              <a:buNone/>
            </a:pPr>
            <a:r>
              <a:rPr lang="en-US" sz="2400" b="1" dirty="0" smtClean="0"/>
              <a:t/>
            </a:r>
            <a:br>
              <a:rPr lang="en-US" sz="2400" b="1" dirty="0" smtClean="0"/>
            </a:br>
            <a:r>
              <a:rPr lang="en-US" i="1" dirty="0" smtClean="0"/>
              <a:t>			</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06400" y="195263"/>
            <a:ext cx="8356600" cy="838200"/>
          </a:xfrm>
        </p:spPr>
        <p:txBody>
          <a:bodyPr/>
          <a:lstStyle/>
          <a:p>
            <a:pPr>
              <a:lnSpc>
                <a:spcPct val="100000"/>
              </a:lnSpc>
            </a:pPr>
            <a:r>
              <a:rPr lang="en-US" sz="2400" dirty="0" smtClean="0"/>
              <a:t>Sex, Gender, &amp; Sexuality: Basics</a:t>
            </a:r>
            <a:endParaRPr lang="en-US" sz="2400" dirty="0"/>
          </a:p>
        </p:txBody>
      </p:sp>
      <p:sp>
        <p:nvSpPr>
          <p:cNvPr id="140291" name="Rectangle 3"/>
          <p:cNvSpPr>
            <a:spLocks noGrp="1" noChangeArrowheads="1"/>
          </p:cNvSpPr>
          <p:nvPr>
            <p:ph type="body" idx="1"/>
          </p:nvPr>
        </p:nvSpPr>
        <p:spPr>
          <a:xfrm>
            <a:off x="457200" y="1447800"/>
            <a:ext cx="8382000" cy="5181600"/>
          </a:xfrm>
          <a:noFill/>
          <a:ln/>
        </p:spPr>
        <p:txBody>
          <a:bodyPr>
            <a:normAutofit/>
          </a:bodyPr>
          <a:lstStyle/>
          <a:p>
            <a:pPr>
              <a:lnSpc>
                <a:spcPct val="90000"/>
              </a:lnSpc>
              <a:buFont typeface="Wingdings" charset="2"/>
              <a:buChar char="§"/>
            </a:pPr>
            <a:r>
              <a:rPr lang="en-US" sz="2400" b="1" dirty="0" smtClean="0">
                <a:solidFill>
                  <a:schemeClr val="tx1">
                    <a:lumMod val="50000"/>
                    <a:lumOff val="50000"/>
                    <a:alpha val="40000"/>
                  </a:schemeClr>
                </a:solidFill>
              </a:rPr>
              <a:t>Sex (Biological/Assigned) </a:t>
            </a:r>
            <a:endParaRPr lang="en-US" b="1" dirty="0" smtClean="0">
              <a:solidFill>
                <a:schemeClr val="tx1">
                  <a:lumMod val="50000"/>
                  <a:lumOff val="50000"/>
                  <a:alpha val="40000"/>
                </a:schemeClr>
              </a:solidFill>
            </a:endParaRPr>
          </a:p>
          <a:p>
            <a:pPr>
              <a:lnSpc>
                <a:spcPct val="90000"/>
              </a:lnSpc>
              <a:buNone/>
            </a:pPr>
            <a:endParaRPr lang="en-US" sz="2100" i="1" dirty="0" smtClean="0"/>
          </a:p>
          <a:p>
            <a:pPr>
              <a:lnSpc>
                <a:spcPct val="90000"/>
              </a:lnSpc>
              <a:buFont typeface="Wingdings" charset="2"/>
              <a:buChar char="§"/>
            </a:pPr>
            <a:r>
              <a:rPr lang="en-US" b="1" dirty="0" smtClean="0">
                <a:solidFill>
                  <a:schemeClr val="tx1">
                    <a:lumMod val="50000"/>
                    <a:lumOff val="50000"/>
                    <a:alpha val="40000"/>
                  </a:schemeClr>
                </a:solidFill>
              </a:rPr>
              <a:t>Gender Identity</a:t>
            </a:r>
            <a:r>
              <a:rPr lang="en-US" b="1" dirty="0" smtClean="0"/>
              <a:t>			</a:t>
            </a:r>
            <a:endParaRPr lang="en-US" dirty="0" smtClean="0"/>
          </a:p>
          <a:p>
            <a:pPr>
              <a:lnSpc>
                <a:spcPct val="90000"/>
              </a:lnSpc>
              <a:buNone/>
            </a:pPr>
            <a:r>
              <a:rPr lang="en-US" b="1" dirty="0" smtClean="0"/>
              <a:t>	</a:t>
            </a:r>
            <a:endParaRPr lang="en-US" sz="2400" b="1" dirty="0" smtClean="0"/>
          </a:p>
          <a:p>
            <a:pPr>
              <a:lnSpc>
                <a:spcPct val="90000"/>
              </a:lnSpc>
              <a:buFont typeface="Wingdings" charset="2"/>
              <a:buChar char="§"/>
            </a:pPr>
            <a:r>
              <a:rPr lang="en-US" sz="2400" b="1" dirty="0" smtClean="0"/>
              <a:t>Gender</a:t>
            </a:r>
            <a:r>
              <a:rPr lang="en-US" b="1" dirty="0" smtClean="0"/>
              <a:t> Expression</a:t>
            </a:r>
          </a:p>
          <a:p>
            <a:pPr>
              <a:lnSpc>
                <a:spcPct val="90000"/>
              </a:lnSpc>
              <a:buNone/>
            </a:pPr>
            <a:r>
              <a:rPr lang="en-US" sz="2000" dirty="0" smtClean="0"/>
              <a:t>	An individual’s physical characteristics, behaviors and presentation that are linked, traditionally, to either masculinity or femininity, such as: appearance, dress, mannerisms, speech patterns and social interactions</a:t>
            </a:r>
            <a:endParaRPr lang="en-US" sz="2000" dirty="0"/>
          </a:p>
          <a:p>
            <a:pPr>
              <a:lnSpc>
                <a:spcPct val="90000"/>
              </a:lnSpc>
              <a:buNone/>
            </a:pPr>
            <a:r>
              <a:rPr lang="en-US" i="1" dirty="0" smtClean="0"/>
              <a:t>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06400" y="195263"/>
            <a:ext cx="8356600" cy="838200"/>
          </a:xfrm>
        </p:spPr>
        <p:txBody>
          <a:bodyPr/>
          <a:lstStyle/>
          <a:p>
            <a:pPr>
              <a:lnSpc>
                <a:spcPct val="100000"/>
              </a:lnSpc>
            </a:pPr>
            <a:r>
              <a:rPr lang="en-US" dirty="0" smtClean="0"/>
              <a:t>Sex, Gender, &amp; Sexuality: Basics</a:t>
            </a:r>
            <a:endParaRPr lang="en-US" dirty="0"/>
          </a:p>
        </p:txBody>
      </p:sp>
      <p:sp>
        <p:nvSpPr>
          <p:cNvPr id="140291" name="Rectangle 3"/>
          <p:cNvSpPr>
            <a:spLocks noGrp="1" noChangeArrowheads="1"/>
          </p:cNvSpPr>
          <p:nvPr>
            <p:ph type="body" idx="1"/>
          </p:nvPr>
        </p:nvSpPr>
        <p:spPr>
          <a:xfrm>
            <a:off x="457200" y="1447800"/>
            <a:ext cx="8382000" cy="5181600"/>
          </a:xfrm>
          <a:noFill/>
          <a:ln/>
        </p:spPr>
        <p:txBody>
          <a:bodyPr>
            <a:normAutofit/>
          </a:bodyPr>
          <a:lstStyle/>
          <a:p>
            <a:pPr>
              <a:lnSpc>
                <a:spcPct val="90000"/>
              </a:lnSpc>
              <a:buFont typeface="Wingdings" charset="2"/>
              <a:buChar char="§"/>
            </a:pPr>
            <a:r>
              <a:rPr lang="en-US" sz="2400" b="1" dirty="0" smtClean="0">
                <a:solidFill>
                  <a:schemeClr val="tx1">
                    <a:lumMod val="50000"/>
                    <a:lumOff val="50000"/>
                    <a:alpha val="40000"/>
                  </a:schemeClr>
                </a:solidFill>
              </a:rPr>
              <a:t>Sex (Biological/Assigned) </a:t>
            </a:r>
            <a:endParaRPr lang="en-US" b="1" dirty="0" smtClean="0">
              <a:solidFill>
                <a:schemeClr val="tx1">
                  <a:lumMod val="50000"/>
                  <a:lumOff val="50000"/>
                  <a:alpha val="40000"/>
                </a:schemeClr>
              </a:solidFill>
            </a:endParaRPr>
          </a:p>
          <a:p>
            <a:pPr>
              <a:lnSpc>
                <a:spcPct val="90000"/>
              </a:lnSpc>
              <a:buNone/>
            </a:pPr>
            <a:endParaRPr lang="en-US" sz="2100" i="1" dirty="0" smtClean="0"/>
          </a:p>
          <a:p>
            <a:pPr>
              <a:lnSpc>
                <a:spcPct val="90000"/>
              </a:lnSpc>
              <a:buFont typeface="Wingdings" charset="2"/>
              <a:buChar char="§"/>
            </a:pPr>
            <a:r>
              <a:rPr lang="en-US" b="1" dirty="0" smtClean="0">
                <a:solidFill>
                  <a:schemeClr val="tx1">
                    <a:lumMod val="50000"/>
                    <a:lumOff val="50000"/>
                    <a:alpha val="40000"/>
                  </a:schemeClr>
                </a:solidFill>
              </a:rPr>
              <a:t>Gender Identity</a:t>
            </a:r>
            <a:r>
              <a:rPr lang="en-US" b="1" dirty="0" smtClean="0"/>
              <a:t>			</a:t>
            </a:r>
            <a:endParaRPr lang="en-US" dirty="0" smtClean="0"/>
          </a:p>
          <a:p>
            <a:pPr>
              <a:lnSpc>
                <a:spcPct val="90000"/>
              </a:lnSpc>
              <a:buNone/>
            </a:pPr>
            <a:r>
              <a:rPr lang="en-US" b="1" dirty="0" smtClean="0"/>
              <a:t>	</a:t>
            </a:r>
            <a:r>
              <a:rPr lang="en-US" sz="2400" b="1" dirty="0" smtClean="0"/>
              <a:t/>
            </a:r>
            <a:br>
              <a:rPr lang="en-US" sz="2400" b="1" dirty="0" smtClean="0"/>
            </a:br>
            <a:r>
              <a:rPr lang="en-US" b="1" dirty="0" smtClean="0">
                <a:solidFill>
                  <a:schemeClr val="tx1">
                    <a:lumMod val="50000"/>
                    <a:lumOff val="50000"/>
                    <a:alpha val="40000"/>
                  </a:schemeClr>
                </a:solidFill>
              </a:rPr>
              <a:t>Gender Expression</a:t>
            </a:r>
          </a:p>
          <a:p>
            <a:pPr>
              <a:lnSpc>
                <a:spcPct val="90000"/>
              </a:lnSpc>
              <a:buNone/>
            </a:pPr>
            <a:r>
              <a:rPr lang="en-US" sz="2000" dirty="0" smtClean="0"/>
              <a:t>	</a:t>
            </a:r>
            <a:endParaRPr lang="en-US" sz="1900" dirty="0"/>
          </a:p>
          <a:p>
            <a:pPr>
              <a:lnSpc>
                <a:spcPct val="90000"/>
              </a:lnSpc>
              <a:buFont typeface="Wingdings" charset="2"/>
              <a:buChar char="§"/>
            </a:pPr>
            <a:r>
              <a:rPr lang="en-US" sz="2400" b="1" dirty="0" smtClean="0"/>
              <a:t>Sexual </a:t>
            </a:r>
            <a:r>
              <a:rPr lang="en-US" sz="2400" b="1" dirty="0"/>
              <a:t>Orientation           </a:t>
            </a:r>
            <a:r>
              <a:rPr lang="en-US" sz="2400" b="1" dirty="0" smtClean="0"/>
              <a:t>		</a:t>
            </a:r>
          </a:p>
          <a:p>
            <a:pPr>
              <a:lnSpc>
                <a:spcPct val="90000"/>
              </a:lnSpc>
              <a:buNone/>
            </a:pPr>
            <a:r>
              <a:rPr lang="en-US" b="1" i="1" dirty="0" smtClean="0"/>
              <a:t>	</a:t>
            </a:r>
            <a:r>
              <a:rPr lang="en-US" sz="2000" dirty="0" smtClean="0"/>
              <a:t>What we call ourselves in terms of our sexuality and/or the inner feelings of who we are attracted or oriented to romantically and sexually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06400" y="195263"/>
            <a:ext cx="8356600" cy="838200"/>
          </a:xfrm>
        </p:spPr>
        <p:txBody>
          <a:bodyPr/>
          <a:lstStyle/>
          <a:p>
            <a:pPr>
              <a:lnSpc>
                <a:spcPct val="100000"/>
              </a:lnSpc>
            </a:pPr>
            <a:r>
              <a:rPr lang="en-US" dirty="0"/>
              <a:t>Traditional Binary Gender </a:t>
            </a:r>
            <a:r>
              <a:rPr lang="en-US" dirty="0" smtClean="0"/>
              <a:t>Model </a:t>
            </a:r>
            <a:br>
              <a:rPr lang="en-US" dirty="0" smtClean="0"/>
            </a:br>
            <a:r>
              <a:rPr lang="en-US" sz="2400" dirty="0" smtClean="0"/>
              <a:t>(adapted from Samuel Lurie)</a:t>
            </a:r>
            <a:endParaRPr lang="en-US" sz="2400" dirty="0"/>
          </a:p>
        </p:txBody>
      </p:sp>
      <p:sp>
        <p:nvSpPr>
          <p:cNvPr id="140291" name="Rectangle 3"/>
          <p:cNvSpPr>
            <a:spLocks noGrp="1" noChangeArrowheads="1"/>
          </p:cNvSpPr>
          <p:nvPr>
            <p:ph type="body" idx="1"/>
          </p:nvPr>
        </p:nvSpPr>
        <p:spPr>
          <a:xfrm>
            <a:off x="457200" y="1447800"/>
            <a:ext cx="8382000" cy="5029200"/>
          </a:xfrm>
          <a:noFill/>
          <a:ln/>
        </p:spPr>
        <p:txBody>
          <a:bodyPr>
            <a:normAutofit fontScale="85000" lnSpcReduction="10000"/>
          </a:bodyPr>
          <a:lstStyle/>
          <a:p>
            <a:pPr>
              <a:lnSpc>
                <a:spcPct val="90000"/>
              </a:lnSpc>
              <a:buFont typeface="Wingdings" charset="2"/>
              <a:buChar char="§"/>
            </a:pPr>
            <a:r>
              <a:rPr lang="en-US" sz="2400" b="1" dirty="0" smtClean="0"/>
              <a:t>Sex (Biological/ </a:t>
            </a:r>
            <a:r>
              <a:rPr lang="en-US" b="1" dirty="0" smtClean="0"/>
              <a:t>Assigned) </a:t>
            </a:r>
            <a:r>
              <a:rPr lang="en-US" sz="2400" b="1" dirty="0" smtClean="0"/>
              <a:t>	</a:t>
            </a:r>
            <a:r>
              <a:rPr lang="en-US" dirty="0" smtClean="0"/>
              <a:t>	</a:t>
            </a:r>
            <a:r>
              <a:rPr lang="en-US" sz="2400" dirty="0" smtClean="0"/>
              <a:t>Male</a:t>
            </a:r>
            <a:r>
              <a:rPr lang="en-US" sz="2400" dirty="0"/>
              <a:t>	</a:t>
            </a:r>
            <a:r>
              <a:rPr lang="en-US" dirty="0" smtClean="0"/>
              <a:t>	</a:t>
            </a:r>
            <a:r>
              <a:rPr lang="en-US" sz="2400" dirty="0" smtClean="0"/>
              <a:t>Female</a:t>
            </a:r>
            <a:endParaRPr lang="en-US" b="1" dirty="0" smtClean="0"/>
          </a:p>
          <a:p>
            <a:pPr>
              <a:lnSpc>
                <a:spcPct val="90000"/>
              </a:lnSpc>
              <a:buNone/>
            </a:pPr>
            <a:r>
              <a:rPr lang="en-US" sz="2800" i="1" dirty="0" smtClean="0"/>
              <a:t>	</a:t>
            </a:r>
            <a:r>
              <a:rPr lang="en-US" sz="1900" i="1" dirty="0" smtClean="0"/>
              <a:t>Hormones</a:t>
            </a:r>
            <a:r>
              <a:rPr lang="en-US" sz="1900" i="1" dirty="0"/>
              <a:t>, </a:t>
            </a:r>
            <a:r>
              <a:rPr lang="en-US" sz="1900" i="1" dirty="0" smtClean="0"/>
              <a:t>genitalia, chromosomes </a:t>
            </a:r>
            <a:r>
              <a:rPr lang="en-US" sz="1900" i="1" dirty="0"/>
              <a:t/>
            </a:r>
            <a:br>
              <a:rPr lang="en-US" sz="1900" i="1" dirty="0"/>
            </a:br>
            <a:r>
              <a:rPr lang="en-US" sz="1900" i="1" dirty="0"/>
              <a:t>secondary sex </a:t>
            </a:r>
            <a:r>
              <a:rPr lang="en-US" sz="1900" i="1" dirty="0" smtClean="0"/>
              <a:t>characteristics</a:t>
            </a:r>
            <a:endParaRPr lang="en-US" sz="1900" dirty="0"/>
          </a:p>
          <a:p>
            <a:pPr>
              <a:lnSpc>
                <a:spcPct val="90000"/>
              </a:lnSpc>
              <a:buFont typeface="Wingdings" charset="2"/>
              <a:buChar char="§"/>
            </a:pPr>
            <a:endParaRPr lang="en-US" sz="3600" b="1" dirty="0"/>
          </a:p>
          <a:p>
            <a:pPr>
              <a:lnSpc>
                <a:spcPct val="90000"/>
              </a:lnSpc>
              <a:buFont typeface="Wingdings" charset="2"/>
              <a:buChar char="§"/>
            </a:pPr>
            <a:r>
              <a:rPr lang="en-US" b="1" dirty="0" smtClean="0"/>
              <a:t>Gender Identity			</a:t>
            </a:r>
            <a:r>
              <a:rPr lang="en-US" dirty="0" smtClean="0"/>
              <a:t>Boy/Man	Girl/Woman</a:t>
            </a:r>
          </a:p>
          <a:p>
            <a:pPr>
              <a:lnSpc>
                <a:spcPct val="90000"/>
              </a:lnSpc>
              <a:buNone/>
            </a:pPr>
            <a:r>
              <a:rPr lang="en-US" b="1" dirty="0" smtClean="0"/>
              <a:t>	</a:t>
            </a:r>
            <a:r>
              <a:rPr lang="en-US" sz="1900" i="1" dirty="0" smtClean="0"/>
              <a:t>I am . . . </a:t>
            </a:r>
          </a:p>
          <a:p>
            <a:pPr>
              <a:lnSpc>
                <a:spcPct val="90000"/>
              </a:lnSpc>
              <a:buNone/>
            </a:pPr>
            <a:r>
              <a:rPr lang="en-US" sz="2400" b="1" dirty="0" smtClean="0"/>
              <a:t/>
            </a:r>
            <a:br>
              <a:rPr lang="en-US" sz="2400" b="1" dirty="0" smtClean="0"/>
            </a:br>
            <a:endParaRPr lang="en-US" sz="2400" b="1" dirty="0" smtClean="0"/>
          </a:p>
          <a:p>
            <a:pPr>
              <a:lnSpc>
                <a:spcPct val="90000"/>
              </a:lnSpc>
              <a:buFont typeface="Wingdings" charset="2"/>
              <a:buChar char="§"/>
            </a:pPr>
            <a:r>
              <a:rPr lang="en-US" sz="2400" b="1" dirty="0" smtClean="0"/>
              <a:t>Gender</a:t>
            </a:r>
            <a:r>
              <a:rPr lang="en-US" b="1" dirty="0" smtClean="0"/>
              <a:t> Expression 	      		</a:t>
            </a:r>
            <a:r>
              <a:rPr lang="en-US" dirty="0" smtClean="0"/>
              <a:t> Masculine	 Feminine</a:t>
            </a:r>
            <a:r>
              <a:rPr lang="en-US" b="1" dirty="0" smtClean="0"/>
              <a:t/>
            </a:r>
            <a:br>
              <a:rPr lang="en-US" b="1" dirty="0" smtClean="0"/>
            </a:br>
            <a:r>
              <a:rPr lang="en-US" sz="1900" i="1" dirty="0" smtClean="0"/>
              <a:t>Dress</a:t>
            </a:r>
            <a:r>
              <a:rPr lang="en-US" sz="1900" i="1" dirty="0"/>
              <a:t>, </a:t>
            </a:r>
            <a:r>
              <a:rPr lang="en-US" sz="1900" i="1" dirty="0" smtClean="0"/>
              <a:t>actions, presentation</a:t>
            </a:r>
            <a:endParaRPr lang="en-US" sz="1900" dirty="0"/>
          </a:p>
          <a:p>
            <a:pPr>
              <a:lnSpc>
                <a:spcPct val="90000"/>
              </a:lnSpc>
              <a:buNone/>
            </a:pPr>
            <a:endParaRPr lang="en-US" sz="3600" i="1" dirty="0" smtClean="0"/>
          </a:p>
          <a:p>
            <a:pPr>
              <a:lnSpc>
                <a:spcPct val="90000"/>
              </a:lnSpc>
              <a:buFont typeface="Wingdings" charset="2"/>
              <a:buChar char="§"/>
            </a:pPr>
            <a:r>
              <a:rPr lang="en-US" sz="2400" b="1" dirty="0" smtClean="0"/>
              <a:t>Sexual </a:t>
            </a:r>
            <a:r>
              <a:rPr lang="en-US" sz="2400" b="1" dirty="0"/>
              <a:t>Orientation           </a:t>
            </a:r>
            <a:r>
              <a:rPr lang="en-US" sz="2400" b="1" dirty="0" smtClean="0"/>
              <a:t>		</a:t>
            </a:r>
          </a:p>
          <a:p>
            <a:pPr marL="274320" indent="-274320">
              <a:lnSpc>
                <a:spcPct val="110000"/>
              </a:lnSpc>
              <a:buNone/>
            </a:pPr>
            <a:r>
              <a:rPr lang="en-US" sz="2100" b="1" i="1" dirty="0" smtClean="0"/>
              <a:t>	</a:t>
            </a:r>
            <a:r>
              <a:rPr lang="en-US" sz="2100" i="1" dirty="0" smtClean="0"/>
              <a:t>Attracted to . .      			</a:t>
            </a:r>
            <a:r>
              <a:rPr lang="en-US" sz="2100" dirty="0" smtClean="0"/>
              <a:t>Girls/Women 	 Boys/Men</a:t>
            </a:r>
          </a:p>
          <a:p>
            <a:pPr marL="274320" indent="-274320">
              <a:lnSpc>
                <a:spcPct val="110000"/>
              </a:lnSpc>
              <a:buNone/>
            </a:pPr>
            <a:r>
              <a:rPr lang="en-US" sz="2100" i="1" dirty="0" smtClean="0"/>
              <a:t>	Sexual behavior with . . . </a:t>
            </a:r>
            <a:r>
              <a:rPr lang="en-US" sz="2100" i="1" dirty="0"/>
              <a:t>	</a:t>
            </a:r>
            <a:r>
              <a:rPr lang="en-US" sz="2100" i="1" dirty="0" smtClean="0"/>
              <a:t>	</a:t>
            </a:r>
            <a:r>
              <a:rPr lang="en-US" sz="2100" dirty="0" smtClean="0"/>
              <a:t>Girls/Women	 Boys/Men</a:t>
            </a:r>
          </a:p>
          <a:p>
            <a:pPr marL="274320" indent="-274320">
              <a:lnSpc>
                <a:spcPct val="110000"/>
              </a:lnSpc>
              <a:buNone/>
            </a:pPr>
            <a:r>
              <a:rPr lang="en-US" sz="2100" i="1" dirty="0"/>
              <a:t>	</a:t>
            </a:r>
            <a:r>
              <a:rPr lang="en-US" sz="2100" i="1" dirty="0" smtClean="0"/>
              <a:t>Identify as . . . 				</a:t>
            </a:r>
            <a:r>
              <a:rPr lang="en-US" sz="2100" dirty="0" smtClean="0"/>
              <a:t>Heterosexual	 Heterosexual</a:t>
            </a:r>
            <a:endParaRPr lang="en-US" sz="2100" dirty="0"/>
          </a:p>
        </p:txBody>
      </p:sp>
      <p:sp>
        <p:nvSpPr>
          <p:cNvPr id="140293" name="Line 5"/>
          <p:cNvSpPr>
            <a:spLocks noChangeShapeType="1"/>
          </p:cNvSpPr>
          <p:nvPr/>
        </p:nvSpPr>
        <p:spPr bwMode="auto">
          <a:xfrm>
            <a:off x="5486400" y="1828800"/>
            <a:ext cx="0" cy="685800"/>
          </a:xfrm>
          <a:prstGeom prst="line">
            <a:avLst/>
          </a:prstGeom>
          <a:noFill/>
          <a:ln w="44450">
            <a:solidFill>
              <a:srgbClr val="C00000"/>
            </a:solidFill>
            <a:miter lim="800000"/>
            <a:headEnd type="oval" w="med" len="med"/>
            <a:tailEnd type="triangle" w="med" len="med"/>
          </a:ln>
          <a:effectLst/>
        </p:spPr>
        <p:txBody>
          <a:bodyPr wrap="none" anchor="ctr"/>
          <a:lstStyle/>
          <a:p>
            <a:endParaRPr lang="en-US"/>
          </a:p>
        </p:txBody>
      </p:sp>
      <p:sp>
        <p:nvSpPr>
          <p:cNvPr id="11" name="Line 5"/>
          <p:cNvSpPr>
            <a:spLocks noChangeShapeType="1"/>
          </p:cNvSpPr>
          <p:nvPr/>
        </p:nvSpPr>
        <p:spPr bwMode="auto">
          <a:xfrm>
            <a:off x="7467600" y="1828800"/>
            <a:ext cx="0" cy="685800"/>
          </a:xfrm>
          <a:prstGeom prst="line">
            <a:avLst/>
          </a:prstGeom>
          <a:noFill/>
          <a:ln w="44450">
            <a:solidFill>
              <a:srgbClr val="C00000"/>
            </a:solidFill>
            <a:miter lim="800000"/>
            <a:headEnd type="oval" w="med" len="med"/>
            <a:tailEnd type="triangle" w="med" len="med"/>
          </a:ln>
          <a:effectLst/>
        </p:spPr>
        <p:txBody>
          <a:bodyPr wrap="none" anchor="ctr"/>
          <a:lstStyle/>
          <a:p>
            <a:endParaRPr lang="en-US"/>
          </a:p>
        </p:txBody>
      </p:sp>
      <p:sp>
        <p:nvSpPr>
          <p:cNvPr id="12" name="Line 5"/>
          <p:cNvSpPr>
            <a:spLocks noChangeShapeType="1"/>
          </p:cNvSpPr>
          <p:nvPr/>
        </p:nvSpPr>
        <p:spPr bwMode="auto">
          <a:xfrm>
            <a:off x="5486400" y="3200400"/>
            <a:ext cx="0" cy="533400"/>
          </a:xfrm>
          <a:prstGeom prst="line">
            <a:avLst/>
          </a:prstGeom>
          <a:noFill/>
          <a:ln w="44450">
            <a:solidFill>
              <a:srgbClr val="C00000"/>
            </a:solidFill>
            <a:miter lim="800000"/>
            <a:headEnd type="oval" w="med" len="med"/>
            <a:tailEnd type="triangle" w="med" len="med"/>
          </a:ln>
          <a:effectLst/>
        </p:spPr>
        <p:txBody>
          <a:bodyPr wrap="none" anchor="ctr"/>
          <a:lstStyle/>
          <a:p>
            <a:endParaRPr lang="en-US"/>
          </a:p>
        </p:txBody>
      </p:sp>
      <p:sp>
        <p:nvSpPr>
          <p:cNvPr id="13" name="Line 5"/>
          <p:cNvSpPr>
            <a:spLocks noChangeShapeType="1"/>
          </p:cNvSpPr>
          <p:nvPr/>
        </p:nvSpPr>
        <p:spPr bwMode="auto">
          <a:xfrm>
            <a:off x="7620000" y="3200400"/>
            <a:ext cx="0" cy="533400"/>
          </a:xfrm>
          <a:prstGeom prst="line">
            <a:avLst/>
          </a:prstGeom>
          <a:noFill/>
          <a:ln w="44450">
            <a:solidFill>
              <a:srgbClr val="C00000"/>
            </a:solidFill>
            <a:miter lim="800000"/>
            <a:headEnd type="oval" w="med" len="med"/>
            <a:tailEnd type="triangle" w="med" len="med"/>
          </a:ln>
          <a:effectLst/>
        </p:spPr>
        <p:txBody>
          <a:bodyPr wrap="none" anchor="ctr"/>
          <a:lstStyle/>
          <a:p>
            <a:endParaRPr lang="en-US"/>
          </a:p>
        </p:txBody>
      </p:sp>
      <p:sp>
        <p:nvSpPr>
          <p:cNvPr id="14" name="Line 5"/>
          <p:cNvSpPr>
            <a:spLocks noChangeShapeType="1"/>
          </p:cNvSpPr>
          <p:nvPr/>
        </p:nvSpPr>
        <p:spPr bwMode="auto">
          <a:xfrm>
            <a:off x="5486400" y="4343400"/>
            <a:ext cx="0" cy="533400"/>
          </a:xfrm>
          <a:prstGeom prst="line">
            <a:avLst/>
          </a:prstGeom>
          <a:noFill/>
          <a:ln w="44450">
            <a:solidFill>
              <a:srgbClr val="C00000"/>
            </a:solidFill>
            <a:miter lim="800000"/>
            <a:headEnd type="oval" w="med" len="med"/>
            <a:tailEnd type="triangle" w="med" len="med"/>
          </a:ln>
          <a:effectLst/>
        </p:spPr>
        <p:txBody>
          <a:bodyPr wrap="none" anchor="ctr"/>
          <a:lstStyle/>
          <a:p>
            <a:endParaRPr lang="en-US"/>
          </a:p>
        </p:txBody>
      </p:sp>
      <p:sp>
        <p:nvSpPr>
          <p:cNvPr id="15" name="Line 5"/>
          <p:cNvSpPr>
            <a:spLocks noChangeShapeType="1"/>
          </p:cNvSpPr>
          <p:nvPr/>
        </p:nvSpPr>
        <p:spPr bwMode="auto">
          <a:xfrm>
            <a:off x="7696200" y="4343400"/>
            <a:ext cx="0" cy="533400"/>
          </a:xfrm>
          <a:prstGeom prst="line">
            <a:avLst/>
          </a:prstGeom>
          <a:noFill/>
          <a:ln w="44450">
            <a:solidFill>
              <a:srgbClr val="C00000"/>
            </a:solidFill>
            <a:miter lim="800000"/>
            <a:headEnd type="oval" w="med" len="me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a:xfrm>
            <a:off x="457200" y="1295400"/>
            <a:ext cx="8382000" cy="5105400"/>
          </a:xfrm>
          <a:noFill/>
          <a:ln/>
        </p:spPr>
        <p:txBody>
          <a:bodyPr>
            <a:normAutofit fontScale="92500" lnSpcReduction="10000"/>
          </a:bodyPr>
          <a:lstStyle/>
          <a:p>
            <a:pPr>
              <a:lnSpc>
                <a:spcPct val="90000"/>
              </a:lnSpc>
              <a:buFont typeface="Wingdings" charset="2"/>
              <a:buChar char="§"/>
            </a:pPr>
            <a:r>
              <a:rPr lang="en-US" sz="2200" b="1" dirty="0" smtClean="0"/>
              <a:t>Sex (Biological/Assigned)</a:t>
            </a:r>
            <a:r>
              <a:rPr lang="en-US" sz="2400" b="1" dirty="0" smtClean="0"/>
              <a:t>		</a:t>
            </a:r>
            <a:endParaRPr lang="en-US" sz="2300" dirty="0" smtClean="0">
              <a:solidFill>
                <a:schemeClr val="tx1"/>
              </a:solidFill>
            </a:endParaRPr>
          </a:p>
          <a:p>
            <a:pPr>
              <a:lnSpc>
                <a:spcPct val="90000"/>
              </a:lnSpc>
              <a:buNone/>
            </a:pPr>
            <a:r>
              <a:rPr lang="en-US" b="1" dirty="0" smtClean="0"/>
              <a:t>	</a:t>
            </a:r>
            <a:r>
              <a:rPr lang="en-US" sz="1900" i="1" dirty="0" smtClean="0"/>
              <a:t>Hormones</a:t>
            </a:r>
            <a:r>
              <a:rPr lang="en-US" sz="1900" i="1" dirty="0"/>
              <a:t>, </a:t>
            </a:r>
            <a:r>
              <a:rPr lang="en-US" sz="1900" i="1" dirty="0" smtClean="0"/>
              <a:t>genitalia, chromosomes </a:t>
            </a:r>
            <a:r>
              <a:rPr lang="en-US" sz="1900" i="1" dirty="0"/>
              <a:t/>
            </a:r>
            <a:br>
              <a:rPr lang="en-US" sz="1900" i="1" dirty="0"/>
            </a:br>
            <a:r>
              <a:rPr lang="en-US" sz="1900" i="1" dirty="0"/>
              <a:t>secondary sex </a:t>
            </a:r>
            <a:r>
              <a:rPr lang="en-US" sz="1900" i="1" dirty="0" smtClean="0"/>
              <a:t>characteristics</a:t>
            </a:r>
            <a:endParaRPr lang="en-US" sz="1900" dirty="0"/>
          </a:p>
          <a:p>
            <a:pPr>
              <a:lnSpc>
                <a:spcPct val="90000"/>
              </a:lnSpc>
              <a:buFont typeface="Wingdings" charset="2"/>
              <a:buChar char="§"/>
            </a:pPr>
            <a:endParaRPr lang="en-US" sz="3600" b="1" dirty="0"/>
          </a:p>
          <a:p>
            <a:pPr>
              <a:lnSpc>
                <a:spcPct val="90000"/>
              </a:lnSpc>
              <a:buFont typeface="Wingdings" charset="2"/>
              <a:buChar char="§"/>
            </a:pPr>
            <a:r>
              <a:rPr lang="en-US" sz="2200" b="1" dirty="0" smtClean="0"/>
              <a:t>Gender Identity	</a:t>
            </a:r>
            <a:r>
              <a:rPr lang="en-US" b="1" dirty="0" smtClean="0"/>
              <a:t>		</a:t>
            </a:r>
            <a:endParaRPr lang="en-US" dirty="0" smtClean="0"/>
          </a:p>
          <a:p>
            <a:pPr>
              <a:lnSpc>
                <a:spcPct val="90000"/>
              </a:lnSpc>
              <a:buNone/>
            </a:pPr>
            <a:r>
              <a:rPr lang="en-US" b="1" dirty="0" smtClean="0"/>
              <a:t>	</a:t>
            </a:r>
            <a:r>
              <a:rPr lang="en-US" sz="1900" i="1" dirty="0" smtClean="0"/>
              <a:t>I am . . . </a:t>
            </a:r>
          </a:p>
          <a:p>
            <a:pPr>
              <a:lnSpc>
                <a:spcPct val="90000"/>
              </a:lnSpc>
              <a:buNone/>
            </a:pPr>
            <a:r>
              <a:rPr lang="en-US" sz="2400" b="1" dirty="0" smtClean="0"/>
              <a:t/>
            </a:r>
            <a:br>
              <a:rPr lang="en-US" sz="2400" b="1" dirty="0" smtClean="0"/>
            </a:br>
            <a:endParaRPr lang="en-US" sz="2400" b="1" dirty="0" smtClean="0"/>
          </a:p>
          <a:p>
            <a:pPr>
              <a:lnSpc>
                <a:spcPct val="90000"/>
              </a:lnSpc>
              <a:buFont typeface="Wingdings" charset="2"/>
              <a:buChar char="§"/>
            </a:pPr>
            <a:r>
              <a:rPr lang="en-US" sz="2200" b="1" dirty="0" smtClean="0"/>
              <a:t>Gender Expression </a:t>
            </a:r>
            <a:r>
              <a:rPr lang="en-US" b="1" dirty="0" smtClean="0"/>
              <a:t>	      		</a:t>
            </a:r>
            <a:r>
              <a:rPr lang="en-US" dirty="0" smtClean="0"/>
              <a:t> </a:t>
            </a:r>
            <a:r>
              <a:rPr lang="en-US" b="1" dirty="0" smtClean="0"/>
              <a:t/>
            </a:r>
            <a:br>
              <a:rPr lang="en-US" b="1" dirty="0" smtClean="0"/>
            </a:br>
            <a:r>
              <a:rPr lang="en-US" sz="1900" i="1" dirty="0" smtClean="0"/>
              <a:t>Dress</a:t>
            </a:r>
            <a:r>
              <a:rPr lang="en-US" sz="1900" i="1" dirty="0"/>
              <a:t>, </a:t>
            </a:r>
            <a:r>
              <a:rPr lang="en-US" sz="1900" i="1" dirty="0" smtClean="0"/>
              <a:t>actions, presentation</a:t>
            </a:r>
            <a:endParaRPr lang="en-US" sz="1900" dirty="0"/>
          </a:p>
          <a:p>
            <a:pPr>
              <a:lnSpc>
                <a:spcPct val="90000"/>
              </a:lnSpc>
              <a:buNone/>
            </a:pPr>
            <a:endParaRPr lang="en-US" sz="3600" i="1" dirty="0" smtClean="0"/>
          </a:p>
          <a:p>
            <a:pPr>
              <a:lnSpc>
                <a:spcPct val="90000"/>
              </a:lnSpc>
              <a:buFont typeface="Wingdings" charset="2"/>
              <a:buChar char="§"/>
            </a:pPr>
            <a:r>
              <a:rPr lang="en-US" sz="2200" b="1" dirty="0" smtClean="0"/>
              <a:t>Sexual </a:t>
            </a:r>
            <a:r>
              <a:rPr lang="en-US" sz="2200" b="1" dirty="0"/>
              <a:t>Orientation    </a:t>
            </a:r>
            <a:r>
              <a:rPr lang="en-US" sz="2400" b="1" dirty="0"/>
              <a:t>       </a:t>
            </a:r>
            <a:r>
              <a:rPr lang="en-US" sz="2400" b="1" dirty="0" smtClean="0"/>
              <a:t>		</a:t>
            </a:r>
          </a:p>
          <a:p>
            <a:pPr>
              <a:lnSpc>
                <a:spcPct val="90000"/>
              </a:lnSpc>
              <a:buNone/>
            </a:pPr>
            <a:r>
              <a:rPr lang="en-US" b="1" i="1" dirty="0" smtClean="0"/>
              <a:t>	</a:t>
            </a:r>
            <a:r>
              <a:rPr lang="en-US" sz="1900" i="1" dirty="0" smtClean="0"/>
              <a:t>Attracted to . . </a:t>
            </a:r>
            <a:r>
              <a:rPr lang="en-US" i="1" dirty="0" smtClean="0"/>
              <a:t>.  </a:t>
            </a:r>
            <a:r>
              <a:rPr lang="en-US" sz="2400" i="1" dirty="0"/>
              <a:t>	    </a:t>
            </a:r>
            <a:r>
              <a:rPr lang="en-US" sz="2400" i="1" dirty="0" smtClean="0"/>
              <a:t>			</a:t>
            </a:r>
            <a:r>
              <a:rPr lang="en-US" sz="2400" i="1" dirty="0"/>
              <a:t/>
            </a:r>
            <a:br>
              <a:rPr lang="en-US" sz="2400" i="1" dirty="0"/>
            </a:br>
            <a:r>
              <a:rPr lang="en-US" sz="1900" i="1" dirty="0" smtClean="0"/>
              <a:t>Sexual behavior with . . . </a:t>
            </a:r>
            <a:r>
              <a:rPr lang="en-US" sz="2400" i="1" dirty="0"/>
              <a:t>	</a:t>
            </a:r>
            <a:r>
              <a:rPr lang="en-US" sz="2400" i="1" dirty="0" smtClean="0"/>
              <a:t>		</a:t>
            </a:r>
            <a:endParaRPr lang="en-US" sz="2400" dirty="0" smtClean="0"/>
          </a:p>
          <a:p>
            <a:pPr>
              <a:lnSpc>
                <a:spcPct val="90000"/>
              </a:lnSpc>
              <a:buNone/>
            </a:pPr>
            <a:r>
              <a:rPr lang="en-US" i="1" dirty="0" smtClean="0"/>
              <a:t>	</a:t>
            </a:r>
            <a:r>
              <a:rPr lang="en-US" sz="1900" i="1" dirty="0" smtClean="0"/>
              <a:t>Identify as . . . </a:t>
            </a:r>
            <a:r>
              <a:rPr lang="en-US" i="1" dirty="0" smtClean="0"/>
              <a:t>				</a:t>
            </a:r>
            <a:endParaRPr lang="en-US" sz="2400" dirty="0"/>
          </a:p>
        </p:txBody>
      </p:sp>
      <p:sp>
        <p:nvSpPr>
          <p:cNvPr id="16" name="Line 4"/>
          <p:cNvSpPr>
            <a:spLocks noChangeShapeType="1"/>
          </p:cNvSpPr>
          <p:nvPr/>
        </p:nvSpPr>
        <p:spPr bwMode="auto">
          <a:xfrm>
            <a:off x="4724400" y="2057400"/>
            <a:ext cx="4038600" cy="0"/>
          </a:xfrm>
          <a:prstGeom prst="line">
            <a:avLst/>
          </a:prstGeom>
          <a:noFill/>
          <a:ln w="38100">
            <a:solidFill>
              <a:srgbClr val="C00000"/>
            </a:solidFill>
            <a:miter lim="800000"/>
            <a:headEnd type="triangle" w="med" len="med"/>
            <a:tailEnd type="triangle" w="med" len="med"/>
          </a:ln>
          <a:effectLst/>
        </p:spPr>
        <p:txBody>
          <a:bodyPr wrap="none" anchor="ctr"/>
          <a:lstStyle/>
          <a:p>
            <a:endParaRPr lang="en-US" dirty="0"/>
          </a:p>
        </p:txBody>
      </p:sp>
      <p:sp>
        <p:nvSpPr>
          <p:cNvPr id="17" name="Rectangle 16"/>
          <p:cNvSpPr/>
          <p:nvPr/>
        </p:nvSpPr>
        <p:spPr>
          <a:xfrm>
            <a:off x="4705926" y="2743200"/>
            <a:ext cx="4438074" cy="369332"/>
          </a:xfrm>
          <a:prstGeom prst="rect">
            <a:avLst/>
          </a:prstGeom>
        </p:spPr>
        <p:txBody>
          <a:bodyPr wrap="none">
            <a:spAutoFit/>
          </a:bodyPr>
          <a:lstStyle/>
          <a:p>
            <a:r>
              <a:rPr lang="en-US" dirty="0" smtClean="0">
                <a:latin typeface="Arial" pitchFamily="34" charset="0"/>
                <a:cs typeface="Arial" pitchFamily="34" charset="0"/>
              </a:rPr>
              <a:t>(Boy/Man )        Unique        (Girl/Woman)</a:t>
            </a:r>
            <a:endParaRPr lang="en-US" dirty="0">
              <a:latin typeface="Arial" pitchFamily="34" charset="0"/>
              <a:cs typeface="Arial" pitchFamily="34" charset="0"/>
            </a:endParaRPr>
          </a:p>
        </p:txBody>
      </p:sp>
      <p:sp>
        <p:nvSpPr>
          <p:cNvPr id="18" name="Rectangle 17"/>
          <p:cNvSpPr/>
          <p:nvPr/>
        </p:nvSpPr>
        <p:spPr>
          <a:xfrm>
            <a:off x="4599101" y="3962400"/>
            <a:ext cx="4544899" cy="369332"/>
          </a:xfrm>
          <a:prstGeom prst="rect">
            <a:avLst/>
          </a:prstGeom>
        </p:spPr>
        <p:txBody>
          <a:bodyPr wrap="none">
            <a:spAutoFit/>
          </a:bodyPr>
          <a:lstStyle/>
          <a:p>
            <a:r>
              <a:rPr lang="en-US" dirty="0" smtClean="0">
                <a:latin typeface="Arial" pitchFamily="34" charset="0"/>
                <a:cs typeface="Arial" pitchFamily="34" charset="0"/>
              </a:rPr>
              <a:t>Masculine         Androgynous      Feminine</a:t>
            </a:r>
            <a:endParaRPr lang="en-US" dirty="0">
              <a:latin typeface="Arial" pitchFamily="34" charset="0"/>
              <a:cs typeface="Arial" pitchFamily="34" charset="0"/>
            </a:endParaRPr>
          </a:p>
        </p:txBody>
      </p:sp>
      <p:sp>
        <p:nvSpPr>
          <p:cNvPr id="19" name="Rectangle 2"/>
          <p:cNvSpPr txBox="1">
            <a:spLocks noChangeArrowheads="1"/>
          </p:cNvSpPr>
          <p:nvPr/>
        </p:nvSpPr>
        <p:spPr>
          <a:xfrm>
            <a:off x="0" y="42863"/>
            <a:ext cx="8899525" cy="87153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Arial" pitchFamily="34" charset="0"/>
                <a:ea typeface="+mj-ea"/>
                <a:cs typeface="Arial" pitchFamily="34" charset="0"/>
              </a:rPr>
              <a:t>Authentic Gender Model </a:t>
            </a:r>
            <a:br>
              <a:rPr kumimoji="0" lang="en-US" sz="30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Arial" pitchFamily="34" charset="0"/>
                <a:ea typeface="+mj-ea"/>
                <a:cs typeface="Arial" pitchFamily="34" charset="0"/>
              </a:rPr>
            </a:br>
            <a:r>
              <a:rPr kumimoji="0" lang="en-US" sz="24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Arial" pitchFamily="34" charset="0"/>
                <a:ea typeface="+mj-ea"/>
                <a:cs typeface="Arial" pitchFamily="34" charset="0"/>
              </a:rPr>
              <a:t>(adapted from Samuel Lurie)</a:t>
            </a:r>
            <a:endParaRPr kumimoji="0" lang="en-US" sz="2400" b="0" i="0" u="none" strike="noStrike" kern="1200" cap="none" spc="0" normalizeH="0" baseline="0" noProof="0" dirty="0">
              <a:ln>
                <a:noFill/>
              </a:ln>
              <a:solidFill>
                <a:schemeClr val="tx2"/>
              </a:solidFill>
              <a:effectLst>
                <a:outerShdw blurRad="63500" dist="38100" dir="5400000" algn="t" rotWithShape="0">
                  <a:prstClr val="black">
                    <a:alpha val="25000"/>
                  </a:prstClr>
                </a:outerShdw>
              </a:effectLst>
              <a:uLnTx/>
              <a:uFillTx/>
              <a:latin typeface="Arial" pitchFamily="34" charset="0"/>
              <a:ea typeface="+mj-ea"/>
              <a:cs typeface="Arial" pitchFamily="34" charset="0"/>
            </a:endParaRPr>
          </a:p>
        </p:txBody>
      </p:sp>
      <p:sp>
        <p:nvSpPr>
          <p:cNvPr id="21" name="Rectangle 20"/>
          <p:cNvSpPr/>
          <p:nvPr/>
        </p:nvSpPr>
        <p:spPr>
          <a:xfrm>
            <a:off x="4343400" y="5452646"/>
            <a:ext cx="4800600" cy="338554"/>
          </a:xfrm>
          <a:prstGeom prst="rect">
            <a:avLst/>
          </a:prstGeom>
        </p:spPr>
        <p:txBody>
          <a:bodyPr wrap="square">
            <a:spAutoFit/>
          </a:bodyPr>
          <a:lstStyle/>
          <a:p>
            <a:r>
              <a:rPr lang="en-US" sz="1600" dirty="0" smtClean="0">
                <a:latin typeface="Arial" pitchFamily="34" charset="0"/>
                <a:cs typeface="Arial" pitchFamily="34" charset="0"/>
              </a:rPr>
              <a:t>Girl/Woman  None  Both  Neither  Other  Boy/Man</a:t>
            </a:r>
            <a:endParaRPr lang="en-US" sz="1600" dirty="0">
              <a:latin typeface="Arial" pitchFamily="34" charset="0"/>
              <a:cs typeface="Arial" pitchFamily="34" charset="0"/>
            </a:endParaRPr>
          </a:p>
        </p:txBody>
      </p:sp>
      <p:sp>
        <p:nvSpPr>
          <p:cNvPr id="22" name="Line 4"/>
          <p:cNvSpPr>
            <a:spLocks noChangeShapeType="1"/>
          </p:cNvSpPr>
          <p:nvPr/>
        </p:nvSpPr>
        <p:spPr bwMode="auto">
          <a:xfrm>
            <a:off x="4724400" y="3200400"/>
            <a:ext cx="4038600" cy="0"/>
          </a:xfrm>
          <a:prstGeom prst="line">
            <a:avLst/>
          </a:prstGeom>
          <a:noFill/>
          <a:ln w="38100">
            <a:solidFill>
              <a:srgbClr val="C00000"/>
            </a:solidFill>
            <a:prstDash val="sysDot"/>
            <a:miter lim="800000"/>
            <a:headEnd type="triangle" w="med" len="med"/>
            <a:tailEnd type="triangle" w="med" len="med"/>
          </a:ln>
          <a:effectLst/>
        </p:spPr>
        <p:txBody>
          <a:bodyPr wrap="none" anchor="ctr"/>
          <a:lstStyle/>
          <a:p>
            <a:endParaRPr lang="en-US" dirty="0"/>
          </a:p>
        </p:txBody>
      </p:sp>
      <p:sp>
        <p:nvSpPr>
          <p:cNvPr id="23" name="Line 4"/>
          <p:cNvSpPr>
            <a:spLocks noChangeShapeType="1"/>
          </p:cNvSpPr>
          <p:nvPr/>
        </p:nvSpPr>
        <p:spPr bwMode="auto">
          <a:xfrm>
            <a:off x="4724400" y="4572000"/>
            <a:ext cx="4038600" cy="0"/>
          </a:xfrm>
          <a:prstGeom prst="line">
            <a:avLst/>
          </a:prstGeom>
          <a:noFill/>
          <a:ln w="38100">
            <a:solidFill>
              <a:srgbClr val="C00000"/>
            </a:solidFill>
            <a:miter lim="800000"/>
            <a:headEnd type="triangle" w="med" len="med"/>
            <a:tailEnd type="triangle" w="med" len="med"/>
          </a:ln>
          <a:effectLst/>
        </p:spPr>
        <p:txBody>
          <a:bodyPr wrap="none" anchor="ctr"/>
          <a:lstStyle/>
          <a:p>
            <a:endParaRPr lang="en-US" dirty="0"/>
          </a:p>
        </p:txBody>
      </p:sp>
      <p:sp>
        <p:nvSpPr>
          <p:cNvPr id="24" name="Line 4"/>
          <p:cNvSpPr>
            <a:spLocks noChangeShapeType="1"/>
          </p:cNvSpPr>
          <p:nvPr/>
        </p:nvSpPr>
        <p:spPr bwMode="auto">
          <a:xfrm>
            <a:off x="4724400" y="6324600"/>
            <a:ext cx="4038600" cy="0"/>
          </a:xfrm>
          <a:prstGeom prst="line">
            <a:avLst/>
          </a:prstGeom>
          <a:noFill/>
          <a:ln w="38100">
            <a:solidFill>
              <a:srgbClr val="C00000"/>
            </a:solidFill>
            <a:miter lim="800000"/>
            <a:headEnd type="triangle" w="med" len="med"/>
            <a:tailEnd type="triangle" w="med" len="med"/>
          </a:ln>
          <a:effectLst/>
        </p:spPr>
        <p:txBody>
          <a:bodyPr wrap="none" anchor="ctr"/>
          <a:lstStyle/>
          <a:p>
            <a:endParaRPr lang="en-US" dirty="0"/>
          </a:p>
        </p:txBody>
      </p:sp>
      <p:sp>
        <p:nvSpPr>
          <p:cNvPr id="26" name="Rectangle 25"/>
          <p:cNvSpPr/>
          <p:nvPr/>
        </p:nvSpPr>
        <p:spPr>
          <a:xfrm>
            <a:off x="4449762" y="5986046"/>
            <a:ext cx="4694238" cy="338554"/>
          </a:xfrm>
          <a:prstGeom prst="rect">
            <a:avLst/>
          </a:prstGeom>
        </p:spPr>
        <p:txBody>
          <a:bodyPr wrap="square">
            <a:spAutoFit/>
          </a:bodyPr>
          <a:lstStyle/>
          <a:p>
            <a:r>
              <a:rPr lang="en-US" sz="1600" dirty="0" smtClean="0">
                <a:latin typeface="Arial" pitchFamily="34" charset="0"/>
                <a:cs typeface="Arial" pitchFamily="34" charset="0"/>
              </a:rPr>
              <a:t>Gay  Bisexual  Asexual  Straight  Other  Lesbian</a:t>
            </a:r>
            <a:endParaRPr lang="en-US" sz="1600" dirty="0">
              <a:latin typeface="Arial" pitchFamily="34" charset="0"/>
              <a:cs typeface="Arial" pitchFamily="34" charset="0"/>
            </a:endParaRPr>
          </a:p>
        </p:txBody>
      </p:sp>
      <p:sp>
        <p:nvSpPr>
          <p:cNvPr id="31" name="Rectangle 30"/>
          <p:cNvSpPr/>
          <p:nvPr/>
        </p:nvSpPr>
        <p:spPr>
          <a:xfrm>
            <a:off x="4572000" y="1447800"/>
            <a:ext cx="4365298" cy="369332"/>
          </a:xfrm>
          <a:prstGeom prst="rect">
            <a:avLst/>
          </a:prstGeom>
        </p:spPr>
        <p:txBody>
          <a:bodyPr wrap="none">
            <a:spAutoFit/>
          </a:bodyPr>
          <a:lstStyle/>
          <a:p>
            <a:r>
              <a:rPr lang="en-US" dirty="0" smtClean="0">
                <a:latin typeface="Arial" pitchFamily="34" charset="0"/>
                <a:cs typeface="Arial" pitchFamily="34" charset="0"/>
              </a:rPr>
              <a:t>Male	           Intersex               Female</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a:xfrm>
            <a:off x="457200" y="1219200"/>
            <a:ext cx="8382000" cy="5410200"/>
          </a:xfrm>
          <a:noFill/>
          <a:ln/>
        </p:spPr>
        <p:txBody>
          <a:bodyPr>
            <a:normAutofit fontScale="85000" lnSpcReduction="20000"/>
          </a:bodyPr>
          <a:lstStyle/>
          <a:p>
            <a:pPr>
              <a:lnSpc>
                <a:spcPct val="90000"/>
              </a:lnSpc>
              <a:buFont typeface="Wingdings" charset="2"/>
              <a:buChar char="§"/>
            </a:pPr>
            <a:r>
              <a:rPr lang="en-US" b="1" dirty="0" smtClean="0"/>
              <a:t>Sex (</a:t>
            </a:r>
            <a:r>
              <a:rPr lang="en-US" sz="2400" b="1" dirty="0" smtClean="0"/>
              <a:t>Biological/</a:t>
            </a:r>
            <a:r>
              <a:rPr lang="en-US" b="1" dirty="0" smtClean="0"/>
              <a:t>Assigned)</a:t>
            </a:r>
            <a:r>
              <a:rPr lang="en-US" sz="2400" b="1" dirty="0" smtClean="0"/>
              <a:t>		</a:t>
            </a:r>
            <a:endParaRPr lang="en-US" sz="2300" dirty="0" smtClean="0">
              <a:solidFill>
                <a:schemeClr val="tx1"/>
              </a:solidFill>
            </a:endParaRPr>
          </a:p>
          <a:p>
            <a:pPr>
              <a:lnSpc>
                <a:spcPct val="90000"/>
              </a:lnSpc>
              <a:buNone/>
            </a:pPr>
            <a:r>
              <a:rPr lang="en-US" b="1" dirty="0" smtClean="0"/>
              <a:t>	</a:t>
            </a:r>
            <a:r>
              <a:rPr lang="en-US" sz="1900" i="1" dirty="0" smtClean="0"/>
              <a:t>Hormones</a:t>
            </a:r>
            <a:r>
              <a:rPr lang="en-US" sz="1900" i="1" dirty="0"/>
              <a:t>, </a:t>
            </a:r>
            <a:r>
              <a:rPr lang="en-US" sz="1900" i="1" dirty="0" smtClean="0"/>
              <a:t>genitalia, chromosomes </a:t>
            </a:r>
            <a:r>
              <a:rPr lang="en-US" sz="1900" i="1" dirty="0"/>
              <a:t/>
            </a:r>
            <a:br>
              <a:rPr lang="en-US" sz="1900" i="1" dirty="0"/>
            </a:br>
            <a:r>
              <a:rPr lang="en-US" sz="1900" i="1" dirty="0"/>
              <a:t>secondary sex </a:t>
            </a:r>
            <a:r>
              <a:rPr lang="en-US" sz="1900" i="1" dirty="0" smtClean="0"/>
              <a:t>characteristics</a:t>
            </a:r>
            <a:endParaRPr lang="en-US" sz="3600" b="1" dirty="0" smtClean="0"/>
          </a:p>
          <a:p>
            <a:pPr>
              <a:lnSpc>
                <a:spcPct val="90000"/>
              </a:lnSpc>
              <a:buNone/>
            </a:pPr>
            <a:endParaRPr lang="en-US" sz="3600" b="1" dirty="0" smtClean="0"/>
          </a:p>
          <a:p>
            <a:pPr>
              <a:lnSpc>
                <a:spcPct val="90000"/>
              </a:lnSpc>
              <a:buNone/>
            </a:pPr>
            <a:endParaRPr lang="en-US" sz="3600" b="1" dirty="0" smtClean="0"/>
          </a:p>
          <a:p>
            <a:pPr>
              <a:lnSpc>
                <a:spcPct val="90000"/>
              </a:lnSpc>
              <a:buNone/>
            </a:pPr>
            <a:endParaRPr lang="en-US" sz="1400" b="1" dirty="0"/>
          </a:p>
          <a:p>
            <a:pPr>
              <a:lnSpc>
                <a:spcPct val="90000"/>
              </a:lnSpc>
              <a:buFont typeface="Wingdings" charset="2"/>
              <a:buChar char="§"/>
            </a:pPr>
            <a:r>
              <a:rPr lang="en-US" b="1" dirty="0" smtClean="0"/>
              <a:t>Gender Identity			</a:t>
            </a:r>
            <a:endParaRPr lang="en-US" dirty="0" smtClean="0"/>
          </a:p>
          <a:p>
            <a:pPr>
              <a:lnSpc>
                <a:spcPct val="90000"/>
              </a:lnSpc>
              <a:buNone/>
            </a:pPr>
            <a:r>
              <a:rPr lang="en-US" b="1" dirty="0" smtClean="0"/>
              <a:t>	</a:t>
            </a:r>
            <a:r>
              <a:rPr lang="en-US" sz="1900" i="1" dirty="0" smtClean="0"/>
              <a:t>I am . . . </a:t>
            </a:r>
          </a:p>
          <a:p>
            <a:pPr>
              <a:lnSpc>
                <a:spcPct val="90000"/>
              </a:lnSpc>
              <a:buNone/>
            </a:pPr>
            <a:r>
              <a:rPr lang="en-US" sz="2400" b="1" dirty="0" smtClean="0"/>
              <a:t/>
            </a:r>
            <a:br>
              <a:rPr lang="en-US" sz="2400" b="1" dirty="0" smtClean="0"/>
            </a:br>
            <a:endParaRPr lang="en-US" sz="2400" b="1" dirty="0" smtClean="0"/>
          </a:p>
          <a:p>
            <a:pPr>
              <a:lnSpc>
                <a:spcPct val="90000"/>
              </a:lnSpc>
              <a:buFont typeface="Wingdings" charset="2"/>
              <a:buChar char="§"/>
            </a:pPr>
            <a:endParaRPr lang="en-US" sz="2400" b="1" dirty="0" smtClean="0"/>
          </a:p>
          <a:p>
            <a:pPr>
              <a:lnSpc>
                <a:spcPct val="90000"/>
              </a:lnSpc>
              <a:buFont typeface="Wingdings" charset="2"/>
              <a:buChar char="§"/>
            </a:pPr>
            <a:r>
              <a:rPr lang="en-US" sz="2400" b="1" dirty="0" smtClean="0"/>
              <a:t>Gender</a:t>
            </a:r>
            <a:r>
              <a:rPr lang="en-US" b="1" dirty="0" smtClean="0"/>
              <a:t> Expression 	      		</a:t>
            </a:r>
            <a:r>
              <a:rPr lang="en-US" dirty="0" smtClean="0"/>
              <a:t> </a:t>
            </a:r>
            <a:r>
              <a:rPr lang="en-US" b="1" dirty="0" smtClean="0"/>
              <a:t/>
            </a:r>
            <a:br>
              <a:rPr lang="en-US" b="1" dirty="0" smtClean="0"/>
            </a:br>
            <a:r>
              <a:rPr lang="en-US" sz="1900" i="1" dirty="0" smtClean="0"/>
              <a:t>Dress</a:t>
            </a:r>
            <a:r>
              <a:rPr lang="en-US" sz="1900" i="1" dirty="0"/>
              <a:t>, </a:t>
            </a:r>
            <a:r>
              <a:rPr lang="en-US" sz="1900" i="1" dirty="0" smtClean="0"/>
              <a:t>actions, presentation</a:t>
            </a:r>
            <a:endParaRPr lang="en-US" sz="1900" dirty="0"/>
          </a:p>
          <a:p>
            <a:pPr>
              <a:lnSpc>
                <a:spcPct val="90000"/>
              </a:lnSpc>
              <a:buNone/>
            </a:pPr>
            <a:endParaRPr lang="en-US" sz="3600" i="1" dirty="0" smtClean="0"/>
          </a:p>
          <a:p>
            <a:pPr>
              <a:lnSpc>
                <a:spcPct val="90000"/>
              </a:lnSpc>
              <a:buFont typeface="Wingdings" charset="2"/>
              <a:buChar char="§"/>
            </a:pPr>
            <a:endParaRPr lang="en-US" sz="2400" b="1" dirty="0" smtClean="0"/>
          </a:p>
          <a:p>
            <a:pPr>
              <a:lnSpc>
                <a:spcPct val="90000"/>
              </a:lnSpc>
              <a:buFont typeface="Wingdings" charset="2"/>
              <a:buChar char="§"/>
            </a:pPr>
            <a:r>
              <a:rPr lang="en-US" sz="2400" b="1" dirty="0" smtClean="0"/>
              <a:t>Sexual </a:t>
            </a:r>
            <a:r>
              <a:rPr lang="en-US" sz="2400" b="1" dirty="0"/>
              <a:t>Orientation           </a:t>
            </a:r>
            <a:r>
              <a:rPr lang="en-US" sz="2400" b="1" dirty="0" smtClean="0"/>
              <a:t>		</a:t>
            </a:r>
          </a:p>
          <a:p>
            <a:pPr>
              <a:lnSpc>
                <a:spcPct val="90000"/>
              </a:lnSpc>
              <a:buNone/>
            </a:pPr>
            <a:r>
              <a:rPr lang="en-US" b="1" i="1" dirty="0" smtClean="0"/>
              <a:t>	</a:t>
            </a:r>
            <a:r>
              <a:rPr lang="en-US" sz="1900" i="1" dirty="0" smtClean="0"/>
              <a:t>Attracted to . </a:t>
            </a:r>
            <a:r>
              <a:rPr lang="en-US" i="1" dirty="0" smtClean="0"/>
              <a:t>.  </a:t>
            </a:r>
            <a:r>
              <a:rPr lang="en-US" sz="2400" i="1" dirty="0"/>
              <a:t>	    </a:t>
            </a:r>
            <a:r>
              <a:rPr lang="en-US" sz="2400" i="1" dirty="0" smtClean="0"/>
              <a:t>			</a:t>
            </a:r>
            <a:r>
              <a:rPr lang="en-US" sz="2400" i="1" dirty="0"/>
              <a:t/>
            </a:r>
            <a:br>
              <a:rPr lang="en-US" sz="2400" i="1" dirty="0"/>
            </a:br>
            <a:r>
              <a:rPr lang="en-US" sz="1900" i="1" dirty="0" smtClean="0"/>
              <a:t>Sexual behavior with . . . </a:t>
            </a:r>
            <a:r>
              <a:rPr lang="en-US" sz="2400" i="1" dirty="0"/>
              <a:t>	</a:t>
            </a:r>
            <a:r>
              <a:rPr lang="en-US" sz="2400" i="1" dirty="0" smtClean="0"/>
              <a:t>		</a:t>
            </a:r>
            <a:endParaRPr lang="en-US" sz="2400" dirty="0" smtClean="0"/>
          </a:p>
          <a:p>
            <a:pPr>
              <a:lnSpc>
                <a:spcPct val="90000"/>
              </a:lnSpc>
              <a:buNone/>
            </a:pPr>
            <a:r>
              <a:rPr lang="en-US" i="1" dirty="0" smtClean="0"/>
              <a:t>	</a:t>
            </a:r>
            <a:r>
              <a:rPr lang="en-US" sz="1900" i="1" dirty="0" smtClean="0"/>
              <a:t>Identify as . . . </a:t>
            </a:r>
            <a:r>
              <a:rPr lang="en-US" i="1" dirty="0" smtClean="0"/>
              <a:t>				</a:t>
            </a:r>
            <a:endParaRPr lang="en-US" sz="2400" dirty="0"/>
          </a:p>
        </p:txBody>
      </p:sp>
      <p:sp>
        <p:nvSpPr>
          <p:cNvPr id="16" name="Line 4"/>
          <p:cNvSpPr>
            <a:spLocks noChangeShapeType="1"/>
          </p:cNvSpPr>
          <p:nvPr/>
        </p:nvSpPr>
        <p:spPr bwMode="auto">
          <a:xfrm>
            <a:off x="4724400" y="1752600"/>
            <a:ext cx="4038600" cy="0"/>
          </a:xfrm>
          <a:prstGeom prst="line">
            <a:avLst/>
          </a:prstGeom>
          <a:noFill/>
          <a:ln w="38100">
            <a:solidFill>
              <a:srgbClr val="C00000"/>
            </a:solidFill>
            <a:miter lim="800000"/>
            <a:headEnd type="triangle" w="med" len="med"/>
            <a:tailEnd type="triangle" w="med" len="med"/>
          </a:ln>
          <a:effectLst/>
        </p:spPr>
        <p:txBody>
          <a:bodyPr wrap="none" anchor="ctr"/>
          <a:lstStyle/>
          <a:p>
            <a:endParaRPr lang="en-US" dirty="0"/>
          </a:p>
        </p:txBody>
      </p:sp>
      <p:sp>
        <p:nvSpPr>
          <p:cNvPr id="17" name="Rectangle 16"/>
          <p:cNvSpPr/>
          <p:nvPr/>
        </p:nvSpPr>
        <p:spPr>
          <a:xfrm>
            <a:off x="4705926" y="2819400"/>
            <a:ext cx="4438074" cy="369332"/>
          </a:xfrm>
          <a:prstGeom prst="rect">
            <a:avLst/>
          </a:prstGeom>
        </p:spPr>
        <p:txBody>
          <a:bodyPr wrap="none">
            <a:spAutoFit/>
          </a:bodyPr>
          <a:lstStyle/>
          <a:p>
            <a:r>
              <a:rPr lang="en-US" dirty="0" smtClean="0">
                <a:latin typeface="Arial" pitchFamily="34" charset="0"/>
                <a:cs typeface="Arial" pitchFamily="34" charset="0"/>
              </a:rPr>
              <a:t>(Boy/Man )         Unique       (Girl/Woman)</a:t>
            </a:r>
            <a:endParaRPr lang="en-US" dirty="0">
              <a:latin typeface="Arial" pitchFamily="34" charset="0"/>
              <a:cs typeface="Arial" pitchFamily="34" charset="0"/>
            </a:endParaRPr>
          </a:p>
        </p:txBody>
      </p:sp>
      <p:sp>
        <p:nvSpPr>
          <p:cNvPr id="18" name="Rectangle 17"/>
          <p:cNvSpPr/>
          <p:nvPr/>
        </p:nvSpPr>
        <p:spPr>
          <a:xfrm>
            <a:off x="4599101" y="4191000"/>
            <a:ext cx="4544899" cy="369332"/>
          </a:xfrm>
          <a:prstGeom prst="rect">
            <a:avLst/>
          </a:prstGeom>
        </p:spPr>
        <p:txBody>
          <a:bodyPr wrap="none">
            <a:spAutoFit/>
          </a:bodyPr>
          <a:lstStyle/>
          <a:p>
            <a:r>
              <a:rPr lang="en-US" dirty="0" smtClean="0">
                <a:latin typeface="Arial" pitchFamily="34" charset="0"/>
                <a:cs typeface="Arial" pitchFamily="34" charset="0"/>
              </a:rPr>
              <a:t>Masculine         Androgynous      Feminine</a:t>
            </a:r>
            <a:endParaRPr lang="en-US" dirty="0">
              <a:latin typeface="Arial" pitchFamily="34" charset="0"/>
              <a:cs typeface="Arial" pitchFamily="34" charset="0"/>
            </a:endParaRPr>
          </a:p>
        </p:txBody>
      </p:sp>
      <p:sp>
        <p:nvSpPr>
          <p:cNvPr id="19" name="Rectangle 2"/>
          <p:cNvSpPr txBox="1">
            <a:spLocks noChangeArrowheads="1"/>
          </p:cNvSpPr>
          <p:nvPr/>
        </p:nvSpPr>
        <p:spPr>
          <a:xfrm>
            <a:off x="0" y="576263"/>
            <a:ext cx="8899525" cy="33813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Arial" pitchFamily="34" charset="0"/>
                <a:ea typeface="+mj-ea"/>
                <a:cs typeface="Arial" pitchFamily="34" charset="0"/>
              </a:rPr>
              <a:t>Authentic Gender Model </a:t>
            </a:r>
            <a:br>
              <a:rPr kumimoji="0" lang="en-US" sz="30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Arial" pitchFamily="34" charset="0"/>
                <a:ea typeface="+mj-ea"/>
                <a:cs typeface="Arial" pitchFamily="34" charset="0"/>
              </a:rPr>
            </a:br>
            <a:r>
              <a:rPr kumimoji="0" lang="en-US" sz="2400" b="0" i="0" u="none" strike="noStrike" kern="1200" cap="none" spc="0" normalizeH="0" baseline="0" noProof="0" dirty="0" smtClean="0">
                <a:ln>
                  <a:noFill/>
                </a:ln>
                <a:solidFill>
                  <a:schemeClr val="tx2"/>
                </a:solidFill>
                <a:effectLst>
                  <a:outerShdw blurRad="63500" dist="38100" dir="5400000" algn="t" rotWithShape="0">
                    <a:prstClr val="black">
                      <a:alpha val="25000"/>
                    </a:prstClr>
                  </a:outerShdw>
                </a:effectLst>
                <a:uLnTx/>
                <a:uFillTx/>
                <a:latin typeface="Arial" pitchFamily="34" charset="0"/>
                <a:ea typeface="+mj-ea"/>
                <a:cs typeface="Arial" pitchFamily="34" charset="0"/>
              </a:rPr>
              <a:t>(adapted from Samuel Lurie)</a:t>
            </a:r>
            <a:endParaRPr kumimoji="0" lang="en-US" sz="2400" b="0" i="0" u="none" strike="noStrike" kern="1200" cap="none" spc="0" normalizeH="0" baseline="0" noProof="0" dirty="0">
              <a:ln>
                <a:noFill/>
              </a:ln>
              <a:solidFill>
                <a:schemeClr val="tx2"/>
              </a:solidFill>
              <a:effectLst>
                <a:outerShdw blurRad="63500" dist="38100" dir="5400000" algn="t" rotWithShape="0">
                  <a:prstClr val="black">
                    <a:alpha val="25000"/>
                  </a:prstClr>
                </a:outerShdw>
              </a:effectLst>
              <a:uLnTx/>
              <a:uFillTx/>
              <a:latin typeface="Arial" pitchFamily="34" charset="0"/>
              <a:ea typeface="+mj-ea"/>
              <a:cs typeface="Arial" pitchFamily="34" charset="0"/>
            </a:endParaRPr>
          </a:p>
        </p:txBody>
      </p:sp>
      <p:sp>
        <p:nvSpPr>
          <p:cNvPr id="22" name="Line 4"/>
          <p:cNvSpPr>
            <a:spLocks noChangeShapeType="1"/>
          </p:cNvSpPr>
          <p:nvPr/>
        </p:nvSpPr>
        <p:spPr bwMode="auto">
          <a:xfrm>
            <a:off x="4724400" y="3200400"/>
            <a:ext cx="4038600" cy="0"/>
          </a:xfrm>
          <a:prstGeom prst="line">
            <a:avLst/>
          </a:prstGeom>
          <a:noFill/>
          <a:ln w="38100">
            <a:solidFill>
              <a:srgbClr val="C00000"/>
            </a:solidFill>
            <a:prstDash val="sysDot"/>
            <a:miter lim="800000"/>
            <a:headEnd type="triangle" w="med" len="med"/>
            <a:tailEnd type="triangle" w="med" len="med"/>
          </a:ln>
          <a:effectLst/>
        </p:spPr>
        <p:txBody>
          <a:bodyPr wrap="none" anchor="ctr"/>
          <a:lstStyle/>
          <a:p>
            <a:endParaRPr lang="en-US" dirty="0"/>
          </a:p>
        </p:txBody>
      </p:sp>
      <p:sp>
        <p:nvSpPr>
          <p:cNvPr id="23" name="Line 4"/>
          <p:cNvSpPr>
            <a:spLocks noChangeShapeType="1"/>
          </p:cNvSpPr>
          <p:nvPr/>
        </p:nvSpPr>
        <p:spPr bwMode="auto">
          <a:xfrm>
            <a:off x="4724400" y="4572000"/>
            <a:ext cx="4038600" cy="0"/>
          </a:xfrm>
          <a:prstGeom prst="line">
            <a:avLst/>
          </a:prstGeom>
          <a:noFill/>
          <a:ln w="38100">
            <a:solidFill>
              <a:srgbClr val="C00000"/>
            </a:solidFill>
            <a:miter lim="800000"/>
            <a:headEnd type="triangle" w="med" len="med"/>
            <a:tailEnd type="triangle" w="med" len="med"/>
          </a:ln>
          <a:effectLst/>
        </p:spPr>
        <p:txBody>
          <a:bodyPr wrap="none" anchor="ctr"/>
          <a:lstStyle/>
          <a:p>
            <a:endParaRPr lang="en-US" dirty="0"/>
          </a:p>
        </p:txBody>
      </p:sp>
      <p:sp>
        <p:nvSpPr>
          <p:cNvPr id="24" name="Line 4"/>
          <p:cNvSpPr>
            <a:spLocks noChangeShapeType="1"/>
          </p:cNvSpPr>
          <p:nvPr/>
        </p:nvSpPr>
        <p:spPr bwMode="auto">
          <a:xfrm>
            <a:off x="4724400" y="6400800"/>
            <a:ext cx="4038600" cy="0"/>
          </a:xfrm>
          <a:prstGeom prst="line">
            <a:avLst/>
          </a:prstGeom>
          <a:noFill/>
          <a:ln w="38100">
            <a:solidFill>
              <a:srgbClr val="C00000"/>
            </a:solidFill>
            <a:miter lim="800000"/>
            <a:headEnd type="triangle" w="med" len="med"/>
            <a:tailEnd type="triangle" w="med" len="med"/>
          </a:ln>
          <a:effectLst/>
        </p:spPr>
        <p:txBody>
          <a:bodyPr wrap="none" anchor="ctr"/>
          <a:lstStyle/>
          <a:p>
            <a:endParaRPr lang="en-US" dirty="0"/>
          </a:p>
        </p:txBody>
      </p:sp>
      <p:sp>
        <p:nvSpPr>
          <p:cNvPr id="26" name="Rectangle 25"/>
          <p:cNvSpPr/>
          <p:nvPr/>
        </p:nvSpPr>
        <p:spPr>
          <a:xfrm>
            <a:off x="4703247" y="6062246"/>
            <a:ext cx="4440753" cy="338554"/>
          </a:xfrm>
          <a:prstGeom prst="rect">
            <a:avLst/>
          </a:prstGeom>
        </p:spPr>
        <p:txBody>
          <a:bodyPr wrap="square">
            <a:spAutoFit/>
          </a:bodyPr>
          <a:lstStyle/>
          <a:p>
            <a:r>
              <a:rPr lang="en-US" sz="1600" dirty="0" smtClean="0">
                <a:latin typeface="Arial" pitchFamily="34" charset="0"/>
                <a:cs typeface="Arial" pitchFamily="34" charset="0"/>
              </a:rPr>
              <a:t>Gay Bisexual Asexual Straight  Other Lesbian</a:t>
            </a:r>
            <a:endParaRPr lang="en-US" sz="1600" dirty="0">
              <a:latin typeface="Arial" pitchFamily="34" charset="0"/>
              <a:cs typeface="Arial" pitchFamily="34" charset="0"/>
            </a:endParaRPr>
          </a:p>
        </p:txBody>
      </p:sp>
      <p:sp>
        <p:nvSpPr>
          <p:cNvPr id="31" name="Rectangle 30"/>
          <p:cNvSpPr/>
          <p:nvPr/>
        </p:nvSpPr>
        <p:spPr>
          <a:xfrm>
            <a:off x="4572000" y="1219200"/>
            <a:ext cx="4365298" cy="369332"/>
          </a:xfrm>
          <a:prstGeom prst="rect">
            <a:avLst/>
          </a:prstGeom>
        </p:spPr>
        <p:txBody>
          <a:bodyPr wrap="none">
            <a:spAutoFit/>
          </a:bodyPr>
          <a:lstStyle/>
          <a:p>
            <a:r>
              <a:rPr lang="en-US" dirty="0" smtClean="0">
                <a:latin typeface="Arial" pitchFamily="34" charset="0"/>
                <a:cs typeface="Arial" pitchFamily="34" charset="0"/>
              </a:rPr>
              <a:t>Male	           Intersex               Female</a:t>
            </a:r>
            <a:endParaRPr lang="en-US" dirty="0">
              <a:latin typeface="Arial" pitchFamily="34" charset="0"/>
              <a:cs typeface="Arial" pitchFamily="34" charset="0"/>
            </a:endParaRPr>
          </a:p>
        </p:txBody>
      </p:sp>
      <p:grpSp>
        <p:nvGrpSpPr>
          <p:cNvPr id="50" name="Group 49"/>
          <p:cNvGrpSpPr/>
          <p:nvPr/>
        </p:nvGrpSpPr>
        <p:grpSpPr>
          <a:xfrm>
            <a:off x="4953000" y="1828800"/>
            <a:ext cx="3352800" cy="685800"/>
            <a:chOff x="5029200" y="2133600"/>
            <a:chExt cx="3352800" cy="685800"/>
          </a:xfrm>
        </p:grpSpPr>
        <p:sp>
          <p:nvSpPr>
            <p:cNvPr id="14" name="Line 11"/>
            <p:cNvSpPr>
              <a:spLocks noChangeShapeType="1"/>
            </p:cNvSpPr>
            <p:nvPr/>
          </p:nvSpPr>
          <p:spPr bwMode="auto">
            <a:xfrm>
              <a:off x="5029200" y="2133600"/>
              <a:ext cx="0" cy="6858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15" name="Line 11"/>
            <p:cNvSpPr>
              <a:spLocks noChangeShapeType="1"/>
            </p:cNvSpPr>
            <p:nvPr/>
          </p:nvSpPr>
          <p:spPr bwMode="auto">
            <a:xfrm flipH="1">
              <a:off x="7620000" y="2133600"/>
              <a:ext cx="60960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25" name="Line 11"/>
            <p:cNvSpPr>
              <a:spLocks noChangeShapeType="1"/>
            </p:cNvSpPr>
            <p:nvPr/>
          </p:nvSpPr>
          <p:spPr bwMode="auto">
            <a:xfrm>
              <a:off x="6553200" y="2133600"/>
              <a:ext cx="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27" name="Line 11"/>
            <p:cNvSpPr>
              <a:spLocks noChangeShapeType="1"/>
            </p:cNvSpPr>
            <p:nvPr/>
          </p:nvSpPr>
          <p:spPr bwMode="auto">
            <a:xfrm>
              <a:off x="5105400" y="2133600"/>
              <a:ext cx="762000" cy="6858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28" name="Line 11"/>
            <p:cNvSpPr>
              <a:spLocks noChangeShapeType="1"/>
            </p:cNvSpPr>
            <p:nvPr/>
          </p:nvSpPr>
          <p:spPr bwMode="auto">
            <a:xfrm>
              <a:off x="8382000" y="2133600"/>
              <a:ext cx="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29" name="Line 11"/>
            <p:cNvSpPr>
              <a:spLocks noChangeShapeType="1"/>
            </p:cNvSpPr>
            <p:nvPr/>
          </p:nvSpPr>
          <p:spPr bwMode="auto">
            <a:xfrm>
              <a:off x="6553200" y="2133600"/>
              <a:ext cx="68580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30" name="Line 11"/>
            <p:cNvSpPr>
              <a:spLocks noChangeShapeType="1"/>
            </p:cNvSpPr>
            <p:nvPr/>
          </p:nvSpPr>
          <p:spPr bwMode="auto">
            <a:xfrm flipH="1">
              <a:off x="6019800" y="2133600"/>
              <a:ext cx="457200" cy="6096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32" name="Line 11"/>
            <p:cNvSpPr>
              <a:spLocks noChangeShapeType="1"/>
            </p:cNvSpPr>
            <p:nvPr/>
          </p:nvSpPr>
          <p:spPr bwMode="auto">
            <a:xfrm flipH="1">
              <a:off x="6934200" y="2133600"/>
              <a:ext cx="76200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33" name="Line 11"/>
            <p:cNvSpPr>
              <a:spLocks noChangeShapeType="1"/>
            </p:cNvSpPr>
            <p:nvPr/>
          </p:nvSpPr>
          <p:spPr bwMode="auto">
            <a:xfrm flipH="1">
              <a:off x="5486400" y="2133600"/>
              <a:ext cx="381000" cy="6858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34" name="Line 11"/>
            <p:cNvSpPr>
              <a:spLocks noChangeShapeType="1"/>
            </p:cNvSpPr>
            <p:nvPr/>
          </p:nvSpPr>
          <p:spPr bwMode="auto">
            <a:xfrm flipH="1">
              <a:off x="5181600" y="2133600"/>
              <a:ext cx="990600" cy="6096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35" name="Line 11"/>
            <p:cNvSpPr>
              <a:spLocks noChangeShapeType="1"/>
            </p:cNvSpPr>
            <p:nvPr/>
          </p:nvSpPr>
          <p:spPr bwMode="auto">
            <a:xfrm>
              <a:off x="7162800" y="2133600"/>
              <a:ext cx="152400" cy="6096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36" name="Line 11"/>
            <p:cNvSpPr>
              <a:spLocks noChangeShapeType="1"/>
            </p:cNvSpPr>
            <p:nvPr/>
          </p:nvSpPr>
          <p:spPr bwMode="auto">
            <a:xfrm>
              <a:off x="7848600" y="2133600"/>
              <a:ext cx="228600" cy="533400"/>
            </a:xfrm>
            <a:prstGeom prst="line">
              <a:avLst/>
            </a:prstGeom>
            <a:noFill/>
            <a:ln w="19050">
              <a:solidFill>
                <a:srgbClr val="C00000"/>
              </a:solidFill>
              <a:miter lim="800000"/>
              <a:headEnd/>
              <a:tailEnd type="triangle" w="med" len="med"/>
            </a:ln>
            <a:effectLst/>
          </p:spPr>
          <p:txBody>
            <a:bodyPr wrap="none" anchor="ctr"/>
            <a:lstStyle/>
            <a:p>
              <a:endParaRPr lang="en-US"/>
            </a:p>
          </p:txBody>
        </p:sp>
      </p:grpSp>
      <p:grpSp>
        <p:nvGrpSpPr>
          <p:cNvPr id="51" name="Group 50"/>
          <p:cNvGrpSpPr/>
          <p:nvPr/>
        </p:nvGrpSpPr>
        <p:grpSpPr>
          <a:xfrm>
            <a:off x="5029200" y="3276600"/>
            <a:ext cx="3352800" cy="685800"/>
            <a:chOff x="5029200" y="2133600"/>
            <a:chExt cx="3352800" cy="685800"/>
          </a:xfrm>
        </p:grpSpPr>
        <p:sp>
          <p:nvSpPr>
            <p:cNvPr id="52" name="Line 11"/>
            <p:cNvSpPr>
              <a:spLocks noChangeShapeType="1"/>
            </p:cNvSpPr>
            <p:nvPr/>
          </p:nvSpPr>
          <p:spPr bwMode="auto">
            <a:xfrm>
              <a:off x="5029200" y="2133600"/>
              <a:ext cx="0" cy="6858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53" name="Line 11"/>
            <p:cNvSpPr>
              <a:spLocks noChangeShapeType="1"/>
            </p:cNvSpPr>
            <p:nvPr/>
          </p:nvSpPr>
          <p:spPr bwMode="auto">
            <a:xfrm flipH="1">
              <a:off x="7620000" y="2133600"/>
              <a:ext cx="60960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54" name="Line 11"/>
            <p:cNvSpPr>
              <a:spLocks noChangeShapeType="1"/>
            </p:cNvSpPr>
            <p:nvPr/>
          </p:nvSpPr>
          <p:spPr bwMode="auto">
            <a:xfrm>
              <a:off x="6553200" y="2133600"/>
              <a:ext cx="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55" name="Line 11"/>
            <p:cNvSpPr>
              <a:spLocks noChangeShapeType="1"/>
            </p:cNvSpPr>
            <p:nvPr/>
          </p:nvSpPr>
          <p:spPr bwMode="auto">
            <a:xfrm>
              <a:off x="5105400" y="2133600"/>
              <a:ext cx="762000" cy="6858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56" name="Line 11"/>
            <p:cNvSpPr>
              <a:spLocks noChangeShapeType="1"/>
            </p:cNvSpPr>
            <p:nvPr/>
          </p:nvSpPr>
          <p:spPr bwMode="auto">
            <a:xfrm>
              <a:off x="8382000" y="2133600"/>
              <a:ext cx="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57" name="Line 11"/>
            <p:cNvSpPr>
              <a:spLocks noChangeShapeType="1"/>
            </p:cNvSpPr>
            <p:nvPr/>
          </p:nvSpPr>
          <p:spPr bwMode="auto">
            <a:xfrm>
              <a:off x="6553200" y="2133600"/>
              <a:ext cx="68580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58" name="Line 11"/>
            <p:cNvSpPr>
              <a:spLocks noChangeShapeType="1"/>
            </p:cNvSpPr>
            <p:nvPr/>
          </p:nvSpPr>
          <p:spPr bwMode="auto">
            <a:xfrm flipH="1">
              <a:off x="6019800" y="2133600"/>
              <a:ext cx="457200" cy="6096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59" name="Line 11"/>
            <p:cNvSpPr>
              <a:spLocks noChangeShapeType="1"/>
            </p:cNvSpPr>
            <p:nvPr/>
          </p:nvSpPr>
          <p:spPr bwMode="auto">
            <a:xfrm flipH="1">
              <a:off x="6934200" y="2133600"/>
              <a:ext cx="76200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60" name="Line 11"/>
            <p:cNvSpPr>
              <a:spLocks noChangeShapeType="1"/>
            </p:cNvSpPr>
            <p:nvPr/>
          </p:nvSpPr>
          <p:spPr bwMode="auto">
            <a:xfrm flipH="1">
              <a:off x="5486400" y="2133600"/>
              <a:ext cx="381000" cy="6858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61" name="Line 11"/>
            <p:cNvSpPr>
              <a:spLocks noChangeShapeType="1"/>
            </p:cNvSpPr>
            <p:nvPr/>
          </p:nvSpPr>
          <p:spPr bwMode="auto">
            <a:xfrm flipH="1">
              <a:off x="5181600" y="2133600"/>
              <a:ext cx="990600" cy="6096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62" name="Line 11"/>
            <p:cNvSpPr>
              <a:spLocks noChangeShapeType="1"/>
            </p:cNvSpPr>
            <p:nvPr/>
          </p:nvSpPr>
          <p:spPr bwMode="auto">
            <a:xfrm>
              <a:off x="7162800" y="2133600"/>
              <a:ext cx="152400" cy="6096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63" name="Line 11"/>
            <p:cNvSpPr>
              <a:spLocks noChangeShapeType="1"/>
            </p:cNvSpPr>
            <p:nvPr/>
          </p:nvSpPr>
          <p:spPr bwMode="auto">
            <a:xfrm>
              <a:off x="7848600" y="2133600"/>
              <a:ext cx="228600" cy="533400"/>
            </a:xfrm>
            <a:prstGeom prst="line">
              <a:avLst/>
            </a:prstGeom>
            <a:noFill/>
            <a:ln w="19050">
              <a:solidFill>
                <a:srgbClr val="C00000"/>
              </a:solidFill>
              <a:miter lim="800000"/>
              <a:headEnd/>
              <a:tailEnd type="triangle" w="med" len="med"/>
            </a:ln>
            <a:effectLst/>
          </p:spPr>
          <p:txBody>
            <a:bodyPr wrap="none" anchor="ctr"/>
            <a:lstStyle/>
            <a:p>
              <a:endParaRPr lang="en-US"/>
            </a:p>
          </p:txBody>
        </p:sp>
      </p:grpSp>
      <p:grpSp>
        <p:nvGrpSpPr>
          <p:cNvPr id="64" name="Group 63"/>
          <p:cNvGrpSpPr/>
          <p:nvPr/>
        </p:nvGrpSpPr>
        <p:grpSpPr>
          <a:xfrm>
            <a:off x="4953000" y="4648200"/>
            <a:ext cx="3352800" cy="685800"/>
            <a:chOff x="5029200" y="2133600"/>
            <a:chExt cx="3352800" cy="685800"/>
          </a:xfrm>
        </p:grpSpPr>
        <p:sp>
          <p:nvSpPr>
            <p:cNvPr id="65" name="Line 11"/>
            <p:cNvSpPr>
              <a:spLocks noChangeShapeType="1"/>
            </p:cNvSpPr>
            <p:nvPr/>
          </p:nvSpPr>
          <p:spPr bwMode="auto">
            <a:xfrm>
              <a:off x="5029200" y="2133600"/>
              <a:ext cx="0" cy="6858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66" name="Line 11"/>
            <p:cNvSpPr>
              <a:spLocks noChangeShapeType="1"/>
            </p:cNvSpPr>
            <p:nvPr/>
          </p:nvSpPr>
          <p:spPr bwMode="auto">
            <a:xfrm flipH="1">
              <a:off x="7620000" y="2133600"/>
              <a:ext cx="60960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67" name="Line 11"/>
            <p:cNvSpPr>
              <a:spLocks noChangeShapeType="1"/>
            </p:cNvSpPr>
            <p:nvPr/>
          </p:nvSpPr>
          <p:spPr bwMode="auto">
            <a:xfrm>
              <a:off x="6553200" y="2133600"/>
              <a:ext cx="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68" name="Line 11"/>
            <p:cNvSpPr>
              <a:spLocks noChangeShapeType="1"/>
            </p:cNvSpPr>
            <p:nvPr/>
          </p:nvSpPr>
          <p:spPr bwMode="auto">
            <a:xfrm>
              <a:off x="5105400" y="2133600"/>
              <a:ext cx="762000" cy="6858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69" name="Line 11"/>
            <p:cNvSpPr>
              <a:spLocks noChangeShapeType="1"/>
            </p:cNvSpPr>
            <p:nvPr/>
          </p:nvSpPr>
          <p:spPr bwMode="auto">
            <a:xfrm>
              <a:off x="8382000" y="2133600"/>
              <a:ext cx="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70" name="Line 11"/>
            <p:cNvSpPr>
              <a:spLocks noChangeShapeType="1"/>
            </p:cNvSpPr>
            <p:nvPr/>
          </p:nvSpPr>
          <p:spPr bwMode="auto">
            <a:xfrm>
              <a:off x="6553200" y="2133600"/>
              <a:ext cx="68580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71" name="Line 11"/>
            <p:cNvSpPr>
              <a:spLocks noChangeShapeType="1"/>
            </p:cNvSpPr>
            <p:nvPr/>
          </p:nvSpPr>
          <p:spPr bwMode="auto">
            <a:xfrm flipH="1">
              <a:off x="6019800" y="2133600"/>
              <a:ext cx="457200" cy="6096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72" name="Line 11"/>
            <p:cNvSpPr>
              <a:spLocks noChangeShapeType="1"/>
            </p:cNvSpPr>
            <p:nvPr/>
          </p:nvSpPr>
          <p:spPr bwMode="auto">
            <a:xfrm flipH="1">
              <a:off x="6934200" y="2133600"/>
              <a:ext cx="762000" cy="5334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73" name="Line 11"/>
            <p:cNvSpPr>
              <a:spLocks noChangeShapeType="1"/>
            </p:cNvSpPr>
            <p:nvPr/>
          </p:nvSpPr>
          <p:spPr bwMode="auto">
            <a:xfrm flipH="1">
              <a:off x="5486400" y="2133600"/>
              <a:ext cx="381000" cy="6858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74" name="Line 11"/>
            <p:cNvSpPr>
              <a:spLocks noChangeShapeType="1"/>
            </p:cNvSpPr>
            <p:nvPr/>
          </p:nvSpPr>
          <p:spPr bwMode="auto">
            <a:xfrm flipH="1">
              <a:off x="5181600" y="2133600"/>
              <a:ext cx="990600" cy="6096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75" name="Line 11"/>
            <p:cNvSpPr>
              <a:spLocks noChangeShapeType="1"/>
            </p:cNvSpPr>
            <p:nvPr/>
          </p:nvSpPr>
          <p:spPr bwMode="auto">
            <a:xfrm>
              <a:off x="7162800" y="2133600"/>
              <a:ext cx="152400" cy="609600"/>
            </a:xfrm>
            <a:prstGeom prst="line">
              <a:avLst/>
            </a:prstGeom>
            <a:noFill/>
            <a:ln w="19050">
              <a:solidFill>
                <a:srgbClr val="C00000"/>
              </a:solidFill>
              <a:miter lim="800000"/>
              <a:headEnd/>
              <a:tailEnd type="triangle" w="med" len="med"/>
            </a:ln>
            <a:effectLst/>
          </p:spPr>
          <p:txBody>
            <a:bodyPr wrap="none" anchor="ctr"/>
            <a:lstStyle/>
            <a:p>
              <a:endParaRPr lang="en-US"/>
            </a:p>
          </p:txBody>
        </p:sp>
        <p:sp>
          <p:nvSpPr>
            <p:cNvPr id="76" name="Line 11"/>
            <p:cNvSpPr>
              <a:spLocks noChangeShapeType="1"/>
            </p:cNvSpPr>
            <p:nvPr/>
          </p:nvSpPr>
          <p:spPr bwMode="auto">
            <a:xfrm>
              <a:off x="7848600" y="2133600"/>
              <a:ext cx="228600" cy="533400"/>
            </a:xfrm>
            <a:prstGeom prst="line">
              <a:avLst/>
            </a:prstGeom>
            <a:noFill/>
            <a:ln w="19050">
              <a:solidFill>
                <a:srgbClr val="C00000"/>
              </a:solidFill>
              <a:miter lim="800000"/>
              <a:headEnd/>
              <a:tailEnd type="triangle" w="med" len="med"/>
            </a:ln>
            <a:effectLst/>
          </p:spPr>
          <p:txBody>
            <a:bodyPr wrap="none" anchor="ctr"/>
            <a:lstStyle/>
            <a:p>
              <a:endParaRPr lang="en-US"/>
            </a:p>
          </p:txBody>
        </p:sp>
      </p:grpSp>
      <p:sp>
        <p:nvSpPr>
          <p:cNvPr id="77" name="Rectangle 76"/>
          <p:cNvSpPr/>
          <p:nvPr/>
        </p:nvSpPr>
        <p:spPr>
          <a:xfrm>
            <a:off x="4343400" y="5715000"/>
            <a:ext cx="4800600" cy="338554"/>
          </a:xfrm>
          <a:prstGeom prst="rect">
            <a:avLst/>
          </a:prstGeom>
        </p:spPr>
        <p:txBody>
          <a:bodyPr wrap="square">
            <a:spAutoFit/>
          </a:bodyPr>
          <a:lstStyle/>
          <a:p>
            <a:r>
              <a:rPr lang="en-US" sz="1600" dirty="0" smtClean="0">
                <a:latin typeface="Arial" pitchFamily="34" charset="0"/>
                <a:cs typeface="Arial" pitchFamily="34" charset="0"/>
              </a:rPr>
              <a:t>Girl/Woman  None  Both  Neither  Other  Boy/Man</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828800"/>
            <a:ext cx="7772400" cy="1447800"/>
          </a:xfrm>
        </p:spPr>
        <p:txBody>
          <a:bodyPr/>
          <a:lstStyle/>
          <a:p>
            <a:pPr marL="0" lvl="1" algn="ct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Gay</a:t>
            </a:r>
            <a:endPar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endParaRPr>
          </a:p>
        </p:txBody>
      </p:sp>
      <p:sp>
        <p:nvSpPr>
          <p:cNvPr id="5" name="Text Placeholder 4"/>
          <p:cNvSpPr>
            <a:spLocks noGrp="1"/>
          </p:cNvSpPr>
          <p:nvPr>
            <p:ph type="body" idx="1"/>
          </p:nvPr>
        </p:nvSpPr>
        <p:spPr>
          <a:xfrm>
            <a:off x="762000" y="4191000"/>
            <a:ext cx="7772400" cy="1131887"/>
          </a:xfrm>
        </p:spPr>
        <p:txBody>
          <a:bodyPr>
            <a:noAutofit/>
          </a:bodyPr>
          <a:lstStyle/>
          <a:p>
            <a:r>
              <a:rPr lang="en-US" sz="3200" dirty="0" smtClean="0">
                <a:latin typeface="Arial" pitchFamily="34" charset="0"/>
                <a:cs typeface="Arial" pitchFamily="34" charset="0"/>
              </a:rPr>
              <a:t>A sexual orientation and/or identity of a person who is emotionally and sexually attracted to some members of the same sex/gender</a:t>
            </a:r>
            <a:endParaRPr lang="en-US" sz="3200" b="1" dirty="0">
              <a:latin typeface="Arial" pitchFamily="34" charset="0"/>
              <a:cs typeface="Arial" pitchFamily="34" charset="0"/>
            </a:endParaRPr>
          </a:p>
        </p:txBody>
      </p:sp>
      <p:sp>
        <p:nvSpPr>
          <p:cNvPr id="6" name="Rectangle 5"/>
          <p:cNvSpPr/>
          <p:nvPr/>
        </p:nvSpPr>
        <p:spPr>
          <a:xfrm>
            <a:off x="2514600" y="304800"/>
            <a:ext cx="5008743" cy="461665"/>
          </a:xfrm>
          <a:prstGeom prst="rect">
            <a:avLst/>
          </a:prstGeom>
        </p:spPr>
        <p:txBody>
          <a:bodyPr wrap="none">
            <a:spAutoFit/>
          </a:bodyPr>
          <a:lstStyle/>
          <a:p>
            <a:r>
              <a:rPr lang="en-US" sz="2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Sex, Gender, &amp; Sexuality: Identities</a:t>
            </a:r>
          </a:p>
        </p:txBody>
      </p:sp>
    </p:spTree>
    <p:extLst>
      <p:ext uri="{BB962C8B-B14F-4D97-AF65-F5344CB8AC3E}">
        <p14:creationId xmlns:p14="http://schemas.microsoft.com/office/powerpoint/2010/main" val="3803950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828800"/>
            <a:ext cx="7772400" cy="1447800"/>
          </a:xfrm>
        </p:spPr>
        <p:txBody>
          <a:bodyPr/>
          <a:lstStyle/>
          <a:p>
            <a:pPr marL="0" lvl="1" algn="ct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Lesbian</a:t>
            </a:r>
            <a:endPar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endParaRPr>
          </a:p>
        </p:txBody>
      </p:sp>
      <p:sp>
        <p:nvSpPr>
          <p:cNvPr id="5" name="Text Placeholder 4"/>
          <p:cNvSpPr>
            <a:spLocks noGrp="1"/>
          </p:cNvSpPr>
          <p:nvPr>
            <p:ph type="body" idx="1"/>
          </p:nvPr>
        </p:nvSpPr>
        <p:spPr>
          <a:xfrm>
            <a:off x="685800" y="4191000"/>
            <a:ext cx="7772400" cy="1131887"/>
          </a:xfrm>
        </p:spPr>
        <p:txBody>
          <a:bodyPr>
            <a:noAutofit/>
          </a:bodyPr>
          <a:lstStyle/>
          <a:p>
            <a:r>
              <a:rPr lang="en-US" sz="3200" dirty="0" smtClean="0">
                <a:latin typeface="Arial" pitchFamily="34" charset="0"/>
                <a:cs typeface="Arial" pitchFamily="34" charset="0"/>
              </a:rPr>
              <a:t>A sexual orientation and/or identity of a person who is female-identified and who is emotionally and sexually attracted to some other females</a:t>
            </a:r>
            <a:endParaRPr lang="en-US" sz="3200" dirty="0">
              <a:latin typeface="Arial" pitchFamily="34" charset="0"/>
              <a:cs typeface="Arial" pitchFamily="34" charset="0"/>
            </a:endParaRPr>
          </a:p>
        </p:txBody>
      </p:sp>
      <p:sp>
        <p:nvSpPr>
          <p:cNvPr id="6" name="Rectangle 5"/>
          <p:cNvSpPr/>
          <p:nvPr/>
        </p:nvSpPr>
        <p:spPr>
          <a:xfrm>
            <a:off x="2514600" y="376535"/>
            <a:ext cx="5008743" cy="461665"/>
          </a:xfrm>
          <a:prstGeom prst="rect">
            <a:avLst/>
          </a:prstGeom>
        </p:spPr>
        <p:txBody>
          <a:bodyPr wrap="none">
            <a:spAutoFit/>
          </a:bodyPr>
          <a:lstStyle/>
          <a:p>
            <a:r>
              <a:rPr lang="en-US" sz="2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Sex, Gender, &amp; Sexuality: Identities</a:t>
            </a:r>
          </a:p>
        </p:txBody>
      </p:sp>
    </p:spTree>
    <p:extLst>
      <p:ext uri="{BB962C8B-B14F-4D97-AF65-F5344CB8AC3E}">
        <p14:creationId xmlns:p14="http://schemas.microsoft.com/office/powerpoint/2010/main" val="3803950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828800"/>
            <a:ext cx="7772400" cy="1447800"/>
          </a:xfrm>
        </p:spPr>
        <p:txBody>
          <a:bodyPr/>
          <a:lstStyle/>
          <a:p>
            <a:pPr marL="0" lvl="1" algn="ct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Bisexual</a:t>
            </a:r>
            <a:endPar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endParaRPr>
          </a:p>
        </p:txBody>
      </p:sp>
      <p:sp>
        <p:nvSpPr>
          <p:cNvPr id="5" name="Text Placeholder 4"/>
          <p:cNvSpPr>
            <a:spLocks noGrp="1"/>
          </p:cNvSpPr>
          <p:nvPr>
            <p:ph type="body" idx="1"/>
          </p:nvPr>
        </p:nvSpPr>
        <p:spPr>
          <a:xfrm>
            <a:off x="685800" y="4191000"/>
            <a:ext cx="7772400" cy="1131887"/>
          </a:xfrm>
        </p:spPr>
        <p:txBody>
          <a:bodyPr>
            <a:noAutofit/>
          </a:bodyPr>
          <a:lstStyle/>
          <a:p>
            <a:r>
              <a:rPr lang="en-US" sz="3200" dirty="0" smtClean="0">
                <a:latin typeface="Arial" pitchFamily="34" charset="0"/>
                <a:cs typeface="Arial" pitchFamily="34" charset="0"/>
              </a:rPr>
              <a:t>A sexual orientation and/or identity of a person who is emotionally and sexually attracted to some males and some females</a:t>
            </a:r>
          </a:p>
        </p:txBody>
      </p:sp>
      <p:sp>
        <p:nvSpPr>
          <p:cNvPr id="6" name="Rectangle 5"/>
          <p:cNvSpPr/>
          <p:nvPr/>
        </p:nvSpPr>
        <p:spPr>
          <a:xfrm>
            <a:off x="2514600" y="304800"/>
            <a:ext cx="5008743" cy="461665"/>
          </a:xfrm>
          <a:prstGeom prst="rect">
            <a:avLst/>
          </a:prstGeom>
        </p:spPr>
        <p:txBody>
          <a:bodyPr wrap="none">
            <a:spAutoFit/>
          </a:bodyPr>
          <a:lstStyle/>
          <a:p>
            <a:r>
              <a:rPr lang="en-US" sz="2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Sex, Gender, &amp; Sexuality: Identities</a:t>
            </a:r>
          </a:p>
        </p:txBody>
      </p:sp>
    </p:spTree>
    <p:extLst>
      <p:ext uri="{BB962C8B-B14F-4D97-AF65-F5344CB8AC3E}">
        <p14:creationId xmlns:p14="http://schemas.microsoft.com/office/powerpoint/2010/main" val="3803950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828800"/>
            <a:ext cx="7772400" cy="1447800"/>
          </a:xfrm>
        </p:spPr>
        <p:txBody>
          <a:bodyPr/>
          <a:lstStyle/>
          <a:p>
            <a:pPr marL="0" lvl="1" algn="ct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Transgender</a:t>
            </a:r>
            <a:endPar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endParaRPr>
          </a:p>
        </p:txBody>
      </p:sp>
      <p:sp>
        <p:nvSpPr>
          <p:cNvPr id="5" name="Text Placeholder 4"/>
          <p:cNvSpPr>
            <a:spLocks noGrp="1"/>
          </p:cNvSpPr>
          <p:nvPr>
            <p:ph type="body" idx="1"/>
          </p:nvPr>
        </p:nvSpPr>
        <p:spPr>
          <a:xfrm>
            <a:off x="685800" y="4191000"/>
            <a:ext cx="7772400" cy="1131887"/>
          </a:xfrm>
        </p:spPr>
        <p:txBody>
          <a:bodyPr>
            <a:noAutofit/>
          </a:bodyPr>
          <a:lstStyle/>
          <a:p>
            <a:r>
              <a:rPr lang="en-US" sz="3000" dirty="0" smtClean="0">
                <a:latin typeface="Arial" pitchFamily="34" charset="0"/>
                <a:cs typeface="Arial" pitchFamily="34" charset="0"/>
              </a:rPr>
              <a:t>An identity of a person whose gender identity is not aligned with their sex assigned at birth; Sometimes used as a broad “umbrella” term to also include people whose gender expression is nonconforming</a:t>
            </a:r>
          </a:p>
        </p:txBody>
      </p:sp>
      <p:sp>
        <p:nvSpPr>
          <p:cNvPr id="6" name="Rectangle 5"/>
          <p:cNvSpPr/>
          <p:nvPr/>
        </p:nvSpPr>
        <p:spPr>
          <a:xfrm>
            <a:off x="2514600" y="304800"/>
            <a:ext cx="5008743" cy="461665"/>
          </a:xfrm>
          <a:prstGeom prst="rect">
            <a:avLst/>
          </a:prstGeom>
        </p:spPr>
        <p:txBody>
          <a:bodyPr wrap="none">
            <a:spAutoFit/>
          </a:bodyPr>
          <a:lstStyle/>
          <a:p>
            <a:r>
              <a:rPr lang="en-US" sz="2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Sex, Gender, &amp; Sexuality: Identities</a:t>
            </a:r>
          </a:p>
        </p:txBody>
      </p:sp>
    </p:spTree>
    <p:extLst>
      <p:ext uri="{BB962C8B-B14F-4D97-AF65-F5344CB8AC3E}">
        <p14:creationId xmlns:p14="http://schemas.microsoft.com/office/powerpoint/2010/main" val="3803950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a:t>
            </a:r>
            <a:r>
              <a:rPr lang="en-US" dirty="0"/>
              <a:t>W</a:t>
            </a:r>
            <a:r>
              <a:rPr lang="en-US" dirty="0" smtClean="0"/>
              <a:t>e? </a:t>
            </a:r>
            <a:endParaRPr lang="en-US" dirty="0"/>
          </a:p>
        </p:txBody>
      </p:sp>
      <p:sp>
        <p:nvSpPr>
          <p:cNvPr id="4" name="TextBox 3"/>
          <p:cNvSpPr txBox="1"/>
          <p:nvPr/>
        </p:nvSpPr>
        <p:spPr>
          <a:xfrm>
            <a:off x="1066800" y="2971800"/>
            <a:ext cx="2340704" cy="1077218"/>
          </a:xfrm>
          <a:prstGeom prst="rect">
            <a:avLst/>
          </a:prstGeom>
          <a:noFill/>
        </p:spPr>
        <p:txBody>
          <a:bodyPr wrap="none" rtlCol="0">
            <a:spAutoFit/>
          </a:bodyPr>
          <a:lstStyle/>
          <a:p>
            <a:pPr algn="ctr"/>
            <a:r>
              <a:rPr lang="en-US" sz="2400" dirty="0" smtClean="0">
                <a:solidFill>
                  <a:schemeClr val="accent3">
                    <a:lumMod val="75000"/>
                  </a:schemeClr>
                </a:solidFill>
                <a:latin typeface="Arial" pitchFamily="34" charset="0"/>
                <a:cs typeface="Arial" pitchFamily="34" charset="0"/>
              </a:rPr>
              <a:t>Efrain Gutierrez</a:t>
            </a:r>
          </a:p>
          <a:p>
            <a:pPr algn="ctr"/>
            <a:r>
              <a:rPr lang="en-US" sz="2000" i="1" dirty="0" smtClean="0">
                <a:solidFill>
                  <a:schemeClr val="accent3">
                    <a:lumMod val="75000"/>
                  </a:schemeClr>
                </a:solidFill>
                <a:latin typeface="Arial" pitchFamily="34" charset="0"/>
                <a:cs typeface="Arial" pitchFamily="34" charset="0"/>
              </a:rPr>
              <a:t>Associate </a:t>
            </a:r>
          </a:p>
          <a:p>
            <a:pPr algn="ctr"/>
            <a:r>
              <a:rPr lang="en-US" sz="2000" dirty="0" smtClean="0">
                <a:solidFill>
                  <a:schemeClr val="accent3">
                    <a:lumMod val="75000"/>
                  </a:schemeClr>
                </a:solidFill>
                <a:latin typeface="Arial" pitchFamily="34" charset="0"/>
                <a:cs typeface="Arial" pitchFamily="34" charset="0"/>
              </a:rPr>
              <a:t>FSG</a:t>
            </a:r>
            <a:endParaRPr lang="en-US" sz="2000" dirty="0">
              <a:solidFill>
                <a:schemeClr val="accent3">
                  <a:lumMod val="75000"/>
                </a:schemeClr>
              </a:solidFill>
              <a:latin typeface="Arial" pitchFamily="34" charset="0"/>
              <a:cs typeface="Arial" pitchFamily="34" charset="0"/>
            </a:endParaRPr>
          </a:p>
        </p:txBody>
      </p:sp>
      <p:sp>
        <p:nvSpPr>
          <p:cNvPr id="6" name="TextBox 5"/>
          <p:cNvSpPr txBox="1"/>
          <p:nvPr/>
        </p:nvSpPr>
        <p:spPr>
          <a:xfrm>
            <a:off x="3124200" y="1371600"/>
            <a:ext cx="3446776" cy="1384995"/>
          </a:xfrm>
          <a:prstGeom prst="rect">
            <a:avLst/>
          </a:prstGeom>
          <a:noFill/>
        </p:spPr>
        <p:txBody>
          <a:bodyPr wrap="none" rtlCol="0">
            <a:spAutoFit/>
          </a:bodyPr>
          <a:lstStyle/>
          <a:p>
            <a:pPr algn="ctr"/>
            <a:r>
              <a:rPr lang="en-US" sz="2400" dirty="0">
                <a:solidFill>
                  <a:schemeClr val="accent3">
                    <a:lumMod val="75000"/>
                  </a:schemeClr>
                </a:solidFill>
                <a:latin typeface="Arial" pitchFamily="34" charset="0"/>
                <a:cs typeface="Arial" pitchFamily="34" charset="0"/>
              </a:rPr>
              <a:t>Emily </a:t>
            </a:r>
            <a:r>
              <a:rPr lang="en-US" sz="2400" dirty="0" err="1">
                <a:solidFill>
                  <a:schemeClr val="accent3">
                    <a:lumMod val="75000"/>
                  </a:schemeClr>
                </a:solidFill>
                <a:latin typeface="Arial" pitchFamily="34" charset="0"/>
                <a:cs typeface="Arial" pitchFamily="34" charset="0"/>
              </a:rPr>
              <a:t>Greytak</a:t>
            </a:r>
            <a:r>
              <a:rPr lang="en-US" sz="2400" dirty="0">
                <a:solidFill>
                  <a:schemeClr val="accent3">
                    <a:lumMod val="75000"/>
                  </a:schemeClr>
                </a:solidFill>
                <a:latin typeface="Arial" pitchFamily="34" charset="0"/>
                <a:cs typeface="Arial" pitchFamily="34" charset="0"/>
              </a:rPr>
              <a:t> </a:t>
            </a:r>
            <a:endParaRPr lang="en-US" sz="2400" dirty="0" smtClean="0">
              <a:solidFill>
                <a:schemeClr val="accent3">
                  <a:lumMod val="75000"/>
                </a:schemeClr>
              </a:solidFill>
              <a:latin typeface="Arial" pitchFamily="34" charset="0"/>
              <a:cs typeface="Arial" pitchFamily="34" charset="0"/>
            </a:endParaRPr>
          </a:p>
          <a:p>
            <a:pPr algn="ctr"/>
            <a:r>
              <a:rPr lang="en-US" sz="2000" i="1" dirty="0">
                <a:solidFill>
                  <a:schemeClr val="accent3">
                    <a:lumMod val="75000"/>
                  </a:schemeClr>
                </a:solidFill>
                <a:latin typeface="Arial" pitchFamily="34" charset="0"/>
                <a:cs typeface="Arial" pitchFamily="34" charset="0"/>
              </a:rPr>
              <a:t>Senior Research </a:t>
            </a:r>
            <a:r>
              <a:rPr lang="en-US" sz="2000" i="1" dirty="0" smtClean="0">
                <a:solidFill>
                  <a:schemeClr val="accent3">
                    <a:lumMod val="75000"/>
                  </a:schemeClr>
                </a:solidFill>
                <a:latin typeface="Arial" pitchFamily="34" charset="0"/>
                <a:cs typeface="Arial" pitchFamily="34" charset="0"/>
              </a:rPr>
              <a:t>Associate</a:t>
            </a:r>
          </a:p>
          <a:p>
            <a:pPr algn="ctr"/>
            <a:r>
              <a:rPr lang="en-US" sz="2000" dirty="0" smtClean="0">
                <a:solidFill>
                  <a:schemeClr val="accent3">
                    <a:lumMod val="75000"/>
                  </a:schemeClr>
                </a:solidFill>
                <a:latin typeface="Arial" pitchFamily="34" charset="0"/>
                <a:cs typeface="Arial" pitchFamily="34" charset="0"/>
              </a:rPr>
              <a:t>GLSEN  (</a:t>
            </a:r>
            <a:r>
              <a:rPr lang="en-US" sz="2000" dirty="0">
                <a:solidFill>
                  <a:schemeClr val="accent3">
                    <a:lumMod val="75000"/>
                  </a:schemeClr>
                </a:solidFill>
                <a:latin typeface="Arial" pitchFamily="34" charset="0"/>
                <a:cs typeface="Arial" pitchFamily="34" charset="0"/>
              </a:rPr>
              <a:t>Gay, Lesbian </a:t>
            </a:r>
            <a:r>
              <a:rPr lang="en-US" sz="2000" dirty="0" smtClean="0">
                <a:solidFill>
                  <a:schemeClr val="accent3">
                    <a:lumMod val="75000"/>
                  </a:schemeClr>
                </a:solidFill>
                <a:latin typeface="Arial" pitchFamily="34" charset="0"/>
                <a:cs typeface="Arial" pitchFamily="34" charset="0"/>
              </a:rPr>
              <a:t>&amp;</a:t>
            </a:r>
          </a:p>
          <a:p>
            <a:pPr algn="ctr"/>
            <a:r>
              <a:rPr lang="en-US" sz="2000" dirty="0" smtClean="0">
                <a:solidFill>
                  <a:schemeClr val="accent3">
                    <a:lumMod val="75000"/>
                  </a:schemeClr>
                </a:solidFill>
                <a:latin typeface="Arial" pitchFamily="34" charset="0"/>
                <a:cs typeface="Arial" pitchFamily="34" charset="0"/>
              </a:rPr>
              <a:t> </a:t>
            </a:r>
            <a:r>
              <a:rPr lang="en-US" sz="2000" dirty="0">
                <a:solidFill>
                  <a:schemeClr val="accent3">
                    <a:lumMod val="75000"/>
                  </a:schemeClr>
                </a:solidFill>
                <a:latin typeface="Arial" pitchFamily="34" charset="0"/>
                <a:cs typeface="Arial" pitchFamily="34" charset="0"/>
              </a:rPr>
              <a:t>Straight Education </a:t>
            </a:r>
            <a:r>
              <a:rPr lang="en-US" sz="2000" dirty="0" smtClean="0">
                <a:solidFill>
                  <a:schemeClr val="accent3">
                    <a:lumMod val="75000"/>
                  </a:schemeClr>
                </a:solidFill>
                <a:latin typeface="Arial" pitchFamily="34" charset="0"/>
                <a:cs typeface="Arial" pitchFamily="34" charset="0"/>
              </a:rPr>
              <a:t>Network)</a:t>
            </a:r>
            <a:endParaRPr lang="en-US" sz="2000" dirty="0">
              <a:solidFill>
                <a:schemeClr val="accent3">
                  <a:lumMod val="75000"/>
                </a:schemeClr>
              </a:solidFill>
              <a:latin typeface="Arial" pitchFamily="34" charset="0"/>
              <a:cs typeface="Arial" pitchFamily="34" charset="0"/>
            </a:endParaRPr>
          </a:p>
        </p:txBody>
      </p:sp>
      <p:sp>
        <p:nvSpPr>
          <p:cNvPr id="7" name="TextBox 6"/>
          <p:cNvSpPr txBox="1"/>
          <p:nvPr/>
        </p:nvSpPr>
        <p:spPr>
          <a:xfrm>
            <a:off x="5029200" y="3276600"/>
            <a:ext cx="2993384" cy="1384995"/>
          </a:xfrm>
          <a:prstGeom prst="rect">
            <a:avLst/>
          </a:prstGeom>
          <a:noFill/>
        </p:spPr>
        <p:txBody>
          <a:bodyPr wrap="none" rtlCol="0">
            <a:spAutoFit/>
          </a:bodyPr>
          <a:lstStyle/>
          <a:p>
            <a:pPr algn="ctr"/>
            <a:r>
              <a:rPr lang="en-US" sz="2400" dirty="0" smtClean="0">
                <a:solidFill>
                  <a:schemeClr val="accent3">
                    <a:lumMod val="75000"/>
                  </a:schemeClr>
                </a:solidFill>
                <a:latin typeface="Arial" pitchFamily="34" charset="0"/>
                <a:cs typeface="Arial" pitchFamily="34" charset="0"/>
              </a:rPr>
              <a:t>Kari Greene</a:t>
            </a:r>
          </a:p>
          <a:p>
            <a:pPr algn="ctr"/>
            <a:r>
              <a:rPr lang="en-US" sz="2000" i="1" dirty="0" smtClean="0">
                <a:solidFill>
                  <a:schemeClr val="accent3">
                    <a:lumMod val="75000"/>
                  </a:schemeClr>
                </a:solidFill>
                <a:latin typeface="Arial" pitchFamily="34" charset="0"/>
                <a:cs typeface="Arial" pitchFamily="34" charset="0"/>
              </a:rPr>
              <a:t>Senior Research Analyst</a:t>
            </a:r>
          </a:p>
          <a:p>
            <a:pPr algn="ctr"/>
            <a:r>
              <a:rPr lang="en-US" sz="2000" dirty="0" smtClean="0">
                <a:solidFill>
                  <a:schemeClr val="accent3">
                    <a:lumMod val="75000"/>
                  </a:schemeClr>
                </a:solidFill>
                <a:latin typeface="Arial" pitchFamily="34" charset="0"/>
                <a:cs typeface="Arial" pitchFamily="34" charset="0"/>
              </a:rPr>
              <a:t>Program Design and </a:t>
            </a:r>
          </a:p>
          <a:p>
            <a:pPr algn="ctr"/>
            <a:r>
              <a:rPr lang="en-US" sz="2000" dirty="0" smtClean="0">
                <a:solidFill>
                  <a:schemeClr val="accent3">
                    <a:lumMod val="75000"/>
                  </a:schemeClr>
                </a:solidFill>
                <a:latin typeface="Arial" pitchFamily="34" charset="0"/>
                <a:cs typeface="Arial" pitchFamily="34" charset="0"/>
              </a:rPr>
              <a:t>Evaluation Services</a:t>
            </a:r>
            <a:endParaRPr lang="en-US" sz="2000" dirty="0">
              <a:solidFill>
                <a:schemeClr val="accent3">
                  <a:lumMod val="75000"/>
                </a:schemeClr>
              </a:solidFill>
              <a:latin typeface="Arial" pitchFamily="34" charset="0"/>
              <a:cs typeface="Arial" pitchFamily="34" charset="0"/>
            </a:endParaRPr>
          </a:p>
        </p:txBody>
      </p:sp>
      <p:sp>
        <p:nvSpPr>
          <p:cNvPr id="8" name="Title 1"/>
          <p:cNvSpPr txBox="1">
            <a:spLocks/>
          </p:cNvSpPr>
          <p:nvPr/>
        </p:nvSpPr>
        <p:spPr>
          <a:xfrm>
            <a:off x="533400" y="4724400"/>
            <a:ext cx="8229600" cy="990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3000" kern="1200">
                <a:solidFill>
                  <a:schemeClr val="tx2"/>
                </a:solidFill>
                <a:effectLst>
                  <a:outerShdw blurRad="63500" dist="38100" dir="5400000" algn="t" rotWithShape="0">
                    <a:prstClr val="black">
                      <a:alpha val="25000"/>
                    </a:prstClr>
                  </a:outerShdw>
                </a:effectLst>
                <a:latin typeface="Arial" pitchFamily="34" charset="0"/>
                <a:ea typeface="+mj-ea"/>
                <a:cs typeface="Arial" pitchFamily="34" charset="0"/>
              </a:defRPr>
            </a:lvl1pPr>
          </a:lstStyle>
          <a:p>
            <a:r>
              <a:rPr lang="en-US" i="1" dirty="0" smtClean="0"/>
              <a:t>Now…Who Are You?</a:t>
            </a:r>
            <a:endParaRPr lang="en-US" i="1" dirty="0"/>
          </a:p>
        </p:txBody>
      </p:sp>
    </p:spTree>
    <p:extLst>
      <p:ext uri="{BB962C8B-B14F-4D97-AF65-F5344CB8AC3E}">
        <p14:creationId xmlns:p14="http://schemas.microsoft.com/office/powerpoint/2010/main" val="2738652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828800"/>
            <a:ext cx="7772400" cy="1447800"/>
          </a:xfrm>
        </p:spPr>
        <p:txBody>
          <a:bodyPr/>
          <a:lstStyle/>
          <a:p>
            <a:pPr marL="0" lvl="1" algn="ct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Queer</a:t>
            </a:r>
            <a:endPar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endParaRPr>
          </a:p>
        </p:txBody>
      </p:sp>
      <p:sp>
        <p:nvSpPr>
          <p:cNvPr id="5" name="Text Placeholder 4"/>
          <p:cNvSpPr>
            <a:spLocks noGrp="1"/>
          </p:cNvSpPr>
          <p:nvPr>
            <p:ph type="body" idx="1"/>
          </p:nvPr>
        </p:nvSpPr>
        <p:spPr>
          <a:xfrm>
            <a:off x="685800" y="4191000"/>
            <a:ext cx="7772400" cy="1131887"/>
          </a:xfrm>
        </p:spPr>
        <p:txBody>
          <a:bodyPr>
            <a:noAutofit/>
          </a:bodyPr>
          <a:lstStyle/>
          <a:p>
            <a:r>
              <a:rPr lang="en-US" sz="3000" dirty="0" smtClean="0">
                <a:latin typeface="Arial" pitchFamily="34" charset="0"/>
                <a:cs typeface="Arial" pitchFamily="34" charset="0"/>
              </a:rPr>
              <a:t>An “umbrella” term used to describe a sexual orientation, gender identity or gender expression that does not conform to dominant societal norms</a:t>
            </a:r>
          </a:p>
        </p:txBody>
      </p:sp>
      <p:sp>
        <p:nvSpPr>
          <p:cNvPr id="6" name="Rectangle 5"/>
          <p:cNvSpPr/>
          <p:nvPr/>
        </p:nvSpPr>
        <p:spPr>
          <a:xfrm>
            <a:off x="2514600" y="304800"/>
            <a:ext cx="5008743" cy="461665"/>
          </a:xfrm>
          <a:prstGeom prst="rect">
            <a:avLst/>
          </a:prstGeom>
        </p:spPr>
        <p:txBody>
          <a:bodyPr wrap="none">
            <a:spAutoFit/>
          </a:bodyPr>
          <a:lstStyle/>
          <a:p>
            <a:r>
              <a:rPr lang="en-US" sz="2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Sex, Gender, &amp; Sexuality: Identities</a:t>
            </a:r>
          </a:p>
        </p:txBody>
      </p:sp>
    </p:spTree>
    <p:extLst>
      <p:ext uri="{BB962C8B-B14F-4D97-AF65-F5344CB8AC3E}">
        <p14:creationId xmlns:p14="http://schemas.microsoft.com/office/powerpoint/2010/main" val="3803950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828800"/>
            <a:ext cx="7772400" cy="1447800"/>
          </a:xfrm>
        </p:spPr>
        <p:txBody>
          <a:bodyPr/>
          <a:lstStyle/>
          <a:p>
            <a:pPr marL="0" lvl="1" algn="ct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Questioning</a:t>
            </a:r>
            <a:endPar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endParaRPr>
          </a:p>
        </p:txBody>
      </p:sp>
      <p:sp>
        <p:nvSpPr>
          <p:cNvPr id="5" name="Text Placeholder 4"/>
          <p:cNvSpPr>
            <a:spLocks noGrp="1"/>
          </p:cNvSpPr>
          <p:nvPr>
            <p:ph type="body" idx="1"/>
          </p:nvPr>
        </p:nvSpPr>
        <p:spPr>
          <a:xfrm>
            <a:off x="685800" y="4191000"/>
            <a:ext cx="7772400" cy="1600200"/>
          </a:xfrm>
        </p:spPr>
        <p:txBody>
          <a:bodyPr>
            <a:noAutofit/>
          </a:bodyPr>
          <a:lstStyle/>
          <a:p>
            <a:r>
              <a:rPr lang="en-US" sz="3000" dirty="0" smtClean="0">
                <a:latin typeface="Arial" pitchFamily="34" charset="0"/>
                <a:cs typeface="Arial" pitchFamily="34" charset="0"/>
              </a:rPr>
              <a:t>An identity or description of a person who is uncertain of their sexual orientation/identity and/or their gender identity</a:t>
            </a:r>
          </a:p>
        </p:txBody>
      </p:sp>
      <p:sp>
        <p:nvSpPr>
          <p:cNvPr id="6" name="Rectangle 5"/>
          <p:cNvSpPr/>
          <p:nvPr/>
        </p:nvSpPr>
        <p:spPr>
          <a:xfrm>
            <a:off x="2514600" y="304800"/>
            <a:ext cx="5008743" cy="461665"/>
          </a:xfrm>
          <a:prstGeom prst="rect">
            <a:avLst/>
          </a:prstGeom>
        </p:spPr>
        <p:txBody>
          <a:bodyPr wrap="none">
            <a:spAutoFit/>
          </a:bodyPr>
          <a:lstStyle/>
          <a:p>
            <a:r>
              <a:rPr lang="en-US" sz="2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Sex, Gender, &amp; Sexuality: Identities</a:t>
            </a:r>
          </a:p>
        </p:txBody>
      </p:sp>
    </p:spTree>
    <p:extLst>
      <p:ext uri="{BB962C8B-B14F-4D97-AF65-F5344CB8AC3E}">
        <p14:creationId xmlns:p14="http://schemas.microsoft.com/office/powerpoint/2010/main" val="3803950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000125"/>
            <a:ext cx="7772400" cy="2505075"/>
          </a:xfrm>
        </p:spPr>
        <p:txBody>
          <a:bodyPr/>
          <a:lstStyle/>
          <a:p>
            <a:r>
              <a:rPr lang="en-US" dirty="0"/>
              <a:t>Three Topics Evaluators Should Be Aware of when Engaging with the </a:t>
            </a:r>
            <a:r>
              <a:rPr lang="en-US" dirty="0" smtClean="0"/>
              <a:t>LGBT </a:t>
            </a:r>
            <a:r>
              <a:rPr lang="en-US" dirty="0"/>
              <a:t>Community</a:t>
            </a:r>
          </a:p>
        </p:txBody>
      </p:sp>
      <p:pic>
        <p:nvPicPr>
          <p:cNvPr id="5122" name="Picture 2" descr="http://mcc.osu.edu/posts/images/rnbw-collage-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267200"/>
            <a:ext cx="1447800"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235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3000" dirty="0" smtClean="0"/>
              <a:t>Why Am I Doing This Presentation? </a:t>
            </a:r>
            <a:endParaRPr lang="en-US" sz="3000" dirty="0"/>
          </a:p>
        </p:txBody>
      </p:sp>
      <p:sp>
        <p:nvSpPr>
          <p:cNvPr id="3" name="Content Placeholder 2"/>
          <p:cNvSpPr>
            <a:spLocks noGrp="1"/>
          </p:cNvSpPr>
          <p:nvPr>
            <p:ph idx="1"/>
          </p:nvPr>
        </p:nvSpPr>
        <p:spPr>
          <a:xfrm>
            <a:off x="457200" y="1524000"/>
            <a:ext cx="8229600" cy="3886200"/>
          </a:xfrm>
        </p:spPr>
        <p:txBody>
          <a:bodyPr>
            <a:noAutofit/>
          </a:bodyPr>
          <a:lstStyle/>
          <a:p>
            <a:pPr>
              <a:spcBef>
                <a:spcPts val="1200"/>
              </a:spcBef>
            </a:pPr>
            <a:r>
              <a:rPr lang="en-US" sz="3200" dirty="0"/>
              <a:t>My experience as a privileged gay Mexican </a:t>
            </a:r>
            <a:r>
              <a:rPr lang="en-US" sz="3200" dirty="0" smtClean="0"/>
              <a:t>man living in a progressive city in the United States</a:t>
            </a:r>
          </a:p>
          <a:p>
            <a:pPr>
              <a:spcBef>
                <a:spcPts val="1200"/>
              </a:spcBef>
            </a:pPr>
            <a:r>
              <a:rPr lang="en-US" sz="3200" dirty="0" smtClean="0"/>
              <a:t>Eye-opening experience during a panel after a gay documentary </a:t>
            </a:r>
          </a:p>
          <a:p>
            <a:pPr>
              <a:spcBef>
                <a:spcPts val="1200"/>
              </a:spcBef>
            </a:pPr>
            <a:r>
              <a:rPr lang="en-US" sz="3200" dirty="0" smtClean="0"/>
              <a:t>The questions that came to my head after this experience</a:t>
            </a:r>
          </a:p>
        </p:txBody>
      </p:sp>
      <p:sp>
        <p:nvSpPr>
          <p:cNvPr id="4" name="TextBox 3"/>
          <p:cNvSpPr txBox="1"/>
          <p:nvPr/>
        </p:nvSpPr>
        <p:spPr>
          <a:xfrm>
            <a:off x="2667000" y="5892225"/>
            <a:ext cx="4114800" cy="584775"/>
          </a:xfrm>
          <a:prstGeom prst="rect">
            <a:avLst/>
          </a:prstGeom>
          <a:noFill/>
        </p:spPr>
        <p:txBody>
          <a:bodyPr wrap="square" rtlCol="0">
            <a:spAutoFit/>
          </a:bodyPr>
          <a:lstStyle/>
          <a:p>
            <a:r>
              <a:rPr lang="en-US" sz="3200" i="1" u="sng" dirty="0" smtClean="0">
                <a:solidFill>
                  <a:schemeClr val="accent3"/>
                </a:solidFill>
                <a:latin typeface="Arial" pitchFamily="34" charset="0"/>
                <a:cs typeface="Arial" pitchFamily="34" charset="0"/>
              </a:rPr>
              <a:t>Why didn’t I see it?</a:t>
            </a:r>
            <a:endParaRPr lang="en-US" sz="3200" i="1" u="sng" dirty="0">
              <a:solidFill>
                <a:schemeClr val="accent3"/>
              </a:solidFill>
              <a:latin typeface="Arial" pitchFamily="34" charset="0"/>
              <a:cs typeface="Arial" pitchFamily="34" charset="0"/>
            </a:endParaRPr>
          </a:p>
        </p:txBody>
      </p:sp>
    </p:spTree>
    <p:extLst>
      <p:ext uri="{BB962C8B-B14F-4D97-AF65-F5344CB8AC3E}">
        <p14:creationId xmlns:p14="http://schemas.microsoft.com/office/powerpoint/2010/main" val="64451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3000" dirty="0" smtClean="0"/>
              <a:t>Why Am I Doing This Presentation? </a:t>
            </a:r>
            <a:endParaRPr lang="en-US" sz="3000" dirty="0"/>
          </a:p>
        </p:txBody>
      </p:sp>
      <p:sp>
        <p:nvSpPr>
          <p:cNvPr id="3" name="Content Placeholder 2"/>
          <p:cNvSpPr>
            <a:spLocks noGrp="1"/>
          </p:cNvSpPr>
          <p:nvPr>
            <p:ph idx="1"/>
          </p:nvPr>
        </p:nvSpPr>
        <p:spPr>
          <a:xfrm>
            <a:off x="457200" y="1524000"/>
            <a:ext cx="8229600" cy="3276600"/>
          </a:xfrm>
        </p:spPr>
        <p:txBody>
          <a:bodyPr>
            <a:noAutofit/>
          </a:bodyPr>
          <a:lstStyle/>
          <a:p>
            <a:pPr>
              <a:spcBef>
                <a:spcPts val="1200"/>
              </a:spcBef>
            </a:pPr>
            <a:r>
              <a:rPr lang="en-US" sz="2800" dirty="0" smtClean="0">
                <a:latin typeface="Arial" pitchFamily="34" charset="0"/>
                <a:cs typeface="Arial" pitchFamily="34" charset="0"/>
              </a:rPr>
              <a:t>The evaluation practice can benefit from evaluators that understand their place in society, their biases, and their privilege</a:t>
            </a:r>
          </a:p>
          <a:p>
            <a:pPr lvl="1">
              <a:spcBef>
                <a:spcPts val="1200"/>
              </a:spcBef>
            </a:pPr>
            <a:r>
              <a:rPr lang="en-US" sz="2000" dirty="0" smtClean="0">
                <a:latin typeface="Arial" pitchFamily="34" charset="0"/>
                <a:cs typeface="Arial" pitchFamily="34" charset="0"/>
              </a:rPr>
              <a:t>This is what cultural competency should be about. Understanding who we are, what we bring to the table, and be open to learn from and understand others </a:t>
            </a:r>
          </a:p>
        </p:txBody>
      </p:sp>
      <p:sp>
        <p:nvSpPr>
          <p:cNvPr id="4" name="Rectangle 3"/>
          <p:cNvSpPr/>
          <p:nvPr/>
        </p:nvSpPr>
        <p:spPr>
          <a:xfrm>
            <a:off x="609600" y="4495800"/>
            <a:ext cx="7848600" cy="1371600"/>
          </a:xfrm>
          <a:prstGeom prst="rect">
            <a:avLst/>
          </a:prstGeom>
        </p:spPr>
        <p:txBody>
          <a:bodyPr vert="horz" lIns="91440" tIns="45720" rIns="91440" bIns="45720" rtlCol="0">
            <a:noAutofit/>
          </a:bodyPr>
          <a:lstStyle/>
          <a:p>
            <a:pPr>
              <a:spcBef>
                <a:spcPct val="20000"/>
              </a:spcBef>
            </a:pPr>
            <a:r>
              <a:rPr lang="en-US" sz="2400" i="1" dirty="0" smtClean="0">
                <a:solidFill>
                  <a:schemeClr val="tx1">
                    <a:lumMod val="50000"/>
                    <a:lumOff val="50000"/>
                  </a:schemeClr>
                </a:solidFill>
                <a:latin typeface="Arial" pitchFamily="34" charset="0"/>
                <a:cs typeface="Arial" pitchFamily="34" charset="0"/>
              </a:rPr>
              <a:t>“Cultural </a:t>
            </a:r>
            <a:r>
              <a:rPr lang="en-US" sz="2400" i="1" dirty="0">
                <a:solidFill>
                  <a:schemeClr val="tx1">
                    <a:lumMod val="50000"/>
                    <a:lumOff val="50000"/>
                  </a:schemeClr>
                </a:solidFill>
                <a:latin typeface="Arial" pitchFamily="34" charset="0"/>
                <a:cs typeface="Arial" pitchFamily="34" charset="0"/>
              </a:rPr>
              <a:t>competence is a </a:t>
            </a:r>
            <a:r>
              <a:rPr lang="en-US" sz="2400" b="1" i="1" dirty="0">
                <a:solidFill>
                  <a:schemeClr val="accent3">
                    <a:lumMod val="75000"/>
                  </a:schemeClr>
                </a:solidFill>
                <a:latin typeface="Arial" pitchFamily="34" charset="0"/>
                <a:cs typeface="Arial" pitchFamily="34" charset="0"/>
              </a:rPr>
              <a:t>stance taken toward culture</a:t>
            </a:r>
            <a:r>
              <a:rPr lang="en-US" sz="2400" i="1" dirty="0">
                <a:solidFill>
                  <a:schemeClr val="tx1">
                    <a:lumMod val="50000"/>
                    <a:lumOff val="50000"/>
                  </a:schemeClr>
                </a:solidFill>
                <a:latin typeface="Arial" pitchFamily="34" charset="0"/>
                <a:cs typeface="Arial" pitchFamily="34" charset="0"/>
              </a:rPr>
              <a:t>, not a discrete status or simple mastery of particular knowledge and skills</a:t>
            </a:r>
            <a:r>
              <a:rPr lang="en-US" sz="2400" i="1" dirty="0" smtClean="0">
                <a:solidFill>
                  <a:schemeClr val="tx1">
                    <a:lumMod val="50000"/>
                    <a:lumOff val="50000"/>
                  </a:schemeClr>
                </a:solidFill>
                <a:latin typeface="Arial" pitchFamily="34" charset="0"/>
                <a:cs typeface="Arial" pitchFamily="34" charset="0"/>
              </a:rPr>
              <a:t>.”</a:t>
            </a:r>
          </a:p>
          <a:p>
            <a:pPr algn="r">
              <a:spcBef>
                <a:spcPct val="20000"/>
              </a:spcBef>
            </a:pPr>
            <a:r>
              <a:rPr lang="en-US" sz="2000" dirty="0" smtClean="0">
                <a:solidFill>
                  <a:schemeClr val="tx1">
                    <a:lumMod val="50000"/>
                    <a:lumOff val="50000"/>
                  </a:schemeClr>
                </a:solidFill>
                <a:latin typeface="Arial" pitchFamily="34" charset="0"/>
                <a:cs typeface="Arial" pitchFamily="34" charset="0"/>
              </a:rPr>
              <a:t>AEA Statement on Cultural Competence in Evaluation </a:t>
            </a:r>
            <a:endParaRPr lang="en-US" sz="20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93960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219200"/>
          </a:xfrm>
        </p:spPr>
        <p:txBody>
          <a:bodyPr/>
          <a:lstStyle/>
          <a:p>
            <a:pPr>
              <a:lnSpc>
                <a:spcPct val="100000"/>
              </a:lnSpc>
              <a:spcBef>
                <a:spcPts val="0"/>
              </a:spcBef>
              <a:spcAft>
                <a:spcPts val="600"/>
              </a:spcAft>
            </a:pPr>
            <a:r>
              <a:rPr lang="en-US" sz="3000" dirty="0" smtClean="0"/>
              <a:t>Three Topics Evaluators Should Be Aware of When Engaging with the LGBT Community</a:t>
            </a:r>
            <a:endParaRPr lang="en-US" sz="3000" dirty="0"/>
          </a:p>
        </p:txBody>
      </p:sp>
      <p:sp>
        <p:nvSpPr>
          <p:cNvPr id="3" name="Content Placeholder 2"/>
          <p:cNvSpPr>
            <a:spLocks noGrp="1"/>
          </p:cNvSpPr>
          <p:nvPr>
            <p:ph idx="1"/>
          </p:nvPr>
        </p:nvSpPr>
        <p:spPr>
          <a:xfrm>
            <a:off x="457200" y="1951037"/>
            <a:ext cx="8229600" cy="4221163"/>
          </a:xfrm>
        </p:spPr>
        <p:txBody>
          <a:bodyPr/>
          <a:lstStyle/>
          <a:p>
            <a:pPr marL="457200" indent="-457200">
              <a:buFont typeface="+mj-lt"/>
              <a:buAutoNum type="arabicPeriod"/>
            </a:pPr>
            <a:r>
              <a:rPr lang="en-US" dirty="0"/>
              <a:t>The </a:t>
            </a:r>
            <a:r>
              <a:rPr lang="en-US" dirty="0" smtClean="0"/>
              <a:t>LGBT </a:t>
            </a:r>
            <a:r>
              <a:rPr lang="en-US" dirty="0"/>
              <a:t>community </a:t>
            </a:r>
            <a:r>
              <a:rPr lang="en-US" dirty="0" smtClean="0"/>
              <a:t>replicates </a:t>
            </a:r>
            <a:r>
              <a:rPr lang="en-US" dirty="0"/>
              <a:t>patterns </a:t>
            </a:r>
            <a:r>
              <a:rPr lang="en-US" dirty="0" smtClean="0"/>
              <a:t>of </a:t>
            </a:r>
            <a:r>
              <a:rPr lang="en-US" dirty="0" smtClean="0">
                <a:solidFill>
                  <a:schemeClr val="accent3">
                    <a:lumMod val="75000"/>
                  </a:schemeClr>
                </a:solidFill>
              </a:rPr>
              <a:t>sexism</a:t>
            </a:r>
            <a:r>
              <a:rPr lang="en-US" dirty="0">
                <a:solidFill>
                  <a:schemeClr val="accent3">
                    <a:lumMod val="75000"/>
                  </a:schemeClr>
                </a:solidFill>
              </a:rPr>
              <a:t>, </a:t>
            </a:r>
            <a:r>
              <a:rPr lang="en-US" dirty="0" smtClean="0">
                <a:solidFill>
                  <a:schemeClr val="accent3">
                    <a:lumMod val="75000"/>
                  </a:schemeClr>
                </a:solidFill>
              </a:rPr>
              <a:t>racism, </a:t>
            </a:r>
            <a:r>
              <a:rPr lang="en-US" dirty="0">
                <a:solidFill>
                  <a:schemeClr val="accent3">
                    <a:lumMod val="75000"/>
                  </a:schemeClr>
                </a:solidFill>
              </a:rPr>
              <a:t>and classism</a:t>
            </a:r>
            <a:r>
              <a:rPr lang="en-US" dirty="0"/>
              <a:t> prevalent in our society</a:t>
            </a:r>
          </a:p>
          <a:p>
            <a:pPr marL="457200" indent="-457200">
              <a:buFont typeface="+mj-lt"/>
              <a:buAutoNum type="arabicPeriod"/>
            </a:pPr>
            <a:endParaRPr lang="en-US" dirty="0" smtClean="0"/>
          </a:p>
          <a:p>
            <a:pPr marL="457200" indent="-457200">
              <a:buFont typeface="+mj-lt"/>
              <a:buAutoNum type="arabicPeriod"/>
            </a:pPr>
            <a:r>
              <a:rPr lang="en-US" dirty="0" smtClean="0"/>
              <a:t>The </a:t>
            </a:r>
            <a:r>
              <a:rPr lang="en-US" dirty="0"/>
              <a:t>diversity of voices </a:t>
            </a:r>
            <a:r>
              <a:rPr lang="en-US" dirty="0" smtClean="0"/>
              <a:t>within the LGBT </a:t>
            </a:r>
            <a:r>
              <a:rPr lang="en-US" dirty="0"/>
              <a:t>community is </a:t>
            </a:r>
            <a:r>
              <a:rPr lang="en-US" dirty="0">
                <a:solidFill>
                  <a:schemeClr val="accent3">
                    <a:lumMod val="75000"/>
                  </a:schemeClr>
                </a:solidFill>
              </a:rPr>
              <a:t>not usually represented</a:t>
            </a:r>
            <a:r>
              <a:rPr lang="en-US" dirty="0" smtClean="0"/>
              <a:t> </a:t>
            </a:r>
            <a:r>
              <a:rPr lang="en-US" dirty="0"/>
              <a:t>in the </a:t>
            </a:r>
            <a:r>
              <a:rPr lang="en-US" dirty="0" smtClean="0"/>
              <a:t>movement</a:t>
            </a:r>
          </a:p>
          <a:p>
            <a:pPr marL="457200" indent="-457200">
              <a:buFont typeface="+mj-lt"/>
              <a:buAutoNum type="arabicPeriod"/>
            </a:pPr>
            <a:endParaRPr lang="en-US" dirty="0" smtClean="0"/>
          </a:p>
          <a:p>
            <a:pPr marL="457200" indent="-457200">
              <a:buFont typeface="+mj-lt"/>
              <a:buAutoNum type="arabicPeriod"/>
            </a:pPr>
            <a:r>
              <a:rPr lang="en-US" dirty="0"/>
              <a:t>The issues concerning the </a:t>
            </a:r>
            <a:r>
              <a:rPr lang="en-US" dirty="0" smtClean="0"/>
              <a:t>LGBT </a:t>
            </a:r>
            <a:r>
              <a:rPr lang="en-US" dirty="0"/>
              <a:t>community </a:t>
            </a:r>
            <a:r>
              <a:rPr lang="en-US" dirty="0" smtClean="0"/>
              <a:t>are </a:t>
            </a:r>
            <a:r>
              <a:rPr lang="en-US" dirty="0">
                <a:solidFill>
                  <a:schemeClr val="accent3">
                    <a:lumMod val="75000"/>
                  </a:schemeClr>
                </a:solidFill>
              </a:rPr>
              <a:t>broader </a:t>
            </a:r>
            <a:r>
              <a:rPr lang="en-US" dirty="0" smtClean="0">
                <a:solidFill>
                  <a:schemeClr val="accent3">
                    <a:lumMod val="75000"/>
                  </a:schemeClr>
                </a:solidFill>
              </a:rPr>
              <a:t>than marriage </a:t>
            </a:r>
            <a:r>
              <a:rPr lang="en-US" dirty="0">
                <a:solidFill>
                  <a:schemeClr val="accent3">
                    <a:lumMod val="75000"/>
                  </a:schemeClr>
                </a:solidFill>
              </a:rPr>
              <a:t>or </a:t>
            </a:r>
            <a:r>
              <a:rPr lang="en-US" dirty="0" smtClean="0">
                <a:solidFill>
                  <a:schemeClr val="accent3">
                    <a:lumMod val="75000"/>
                  </a:schemeClr>
                </a:solidFill>
              </a:rPr>
              <a:t>HIV</a:t>
            </a:r>
          </a:p>
          <a:p>
            <a:pPr marL="0" indent="0">
              <a:buNone/>
            </a:pPr>
            <a:endParaRPr lang="en-US" dirty="0"/>
          </a:p>
        </p:txBody>
      </p:sp>
    </p:spTree>
    <p:extLst>
      <p:ext uri="{BB962C8B-B14F-4D97-AF65-F5344CB8AC3E}">
        <p14:creationId xmlns:p14="http://schemas.microsoft.com/office/powerpoint/2010/main" val="70467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nSpc>
                <a:spcPct val="100000"/>
              </a:lnSpc>
            </a:pPr>
            <a:r>
              <a:rPr lang="en-US" sz="2400" dirty="0" smtClean="0"/>
              <a:t>1</a:t>
            </a:r>
            <a:r>
              <a:rPr lang="en-US" sz="2400" dirty="0"/>
              <a:t>. The </a:t>
            </a:r>
            <a:r>
              <a:rPr lang="en-US" sz="2400" dirty="0" smtClean="0"/>
              <a:t>LGBT Community Replicates Patterns of Sexism</a:t>
            </a:r>
            <a:r>
              <a:rPr lang="en-US" sz="2400" dirty="0"/>
              <a:t>, </a:t>
            </a:r>
            <a:r>
              <a:rPr lang="en-US" sz="2400" dirty="0" smtClean="0"/>
              <a:t>Racism, </a:t>
            </a:r>
            <a:r>
              <a:rPr lang="en-US" sz="2400" dirty="0"/>
              <a:t>and </a:t>
            </a:r>
            <a:r>
              <a:rPr lang="en-US" sz="2400" dirty="0" smtClean="0"/>
              <a:t>Classism Prevalent </a:t>
            </a:r>
            <a:r>
              <a:rPr lang="en-US" sz="2400" dirty="0"/>
              <a:t>in </a:t>
            </a:r>
            <a:r>
              <a:rPr lang="en-US" sz="2400" dirty="0" smtClean="0"/>
              <a:t>Our Society</a:t>
            </a:r>
            <a:endParaRPr lang="en-US" sz="2400" dirty="0"/>
          </a:p>
        </p:txBody>
      </p:sp>
      <p:sp>
        <p:nvSpPr>
          <p:cNvPr id="5" name="Rounded Rectangle 4"/>
          <p:cNvSpPr/>
          <p:nvPr/>
        </p:nvSpPr>
        <p:spPr>
          <a:xfrm>
            <a:off x="381003" y="1295400"/>
            <a:ext cx="8458197" cy="1600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spcBef>
                <a:spcPts val="600"/>
              </a:spcBef>
              <a:buFont typeface="Arial" pitchFamily="34" charset="0"/>
              <a:buChar char="•"/>
            </a:pPr>
            <a:r>
              <a:rPr lang="en-US" sz="2400" dirty="0">
                <a:latin typeface="Arial" pitchFamily="34" charset="0"/>
                <a:cs typeface="Arial" pitchFamily="34" charset="0"/>
              </a:rPr>
              <a:t>The problems </a:t>
            </a:r>
            <a:r>
              <a:rPr lang="en-US" sz="2400" dirty="0" smtClean="0">
                <a:latin typeface="Arial" pitchFamily="34" charset="0"/>
                <a:cs typeface="Arial" pitchFamily="34" charset="0"/>
              </a:rPr>
              <a:t>affecting underrepresented groups also affect </a:t>
            </a:r>
            <a:r>
              <a:rPr lang="en-US" sz="2400" dirty="0">
                <a:latin typeface="Arial" pitchFamily="34" charset="0"/>
                <a:cs typeface="Arial" pitchFamily="34" charset="0"/>
              </a:rPr>
              <a:t>the </a:t>
            </a:r>
            <a:r>
              <a:rPr lang="en-US" sz="2400" dirty="0" smtClean="0">
                <a:latin typeface="Arial" pitchFamily="34" charset="0"/>
                <a:cs typeface="Arial" pitchFamily="34" charset="0"/>
              </a:rPr>
              <a:t>LGBT community</a:t>
            </a:r>
          </a:p>
          <a:p>
            <a:pPr marL="285750" indent="-285750">
              <a:spcBef>
                <a:spcPts val="600"/>
              </a:spcBef>
              <a:buFont typeface="Arial" pitchFamily="34" charset="0"/>
              <a:buChar char="•"/>
            </a:pPr>
            <a:r>
              <a:rPr lang="en-US" sz="2400" dirty="0" smtClean="0">
                <a:latin typeface="Arial" pitchFamily="34" charset="0"/>
                <a:cs typeface="Arial" pitchFamily="34" charset="0"/>
              </a:rPr>
              <a:t>Being queer creates a “multiplier” effect for women and people of color</a:t>
            </a:r>
            <a:endParaRPr lang="en-US" sz="2400" dirty="0">
              <a:latin typeface="Arial" pitchFamily="34" charset="0"/>
              <a:cs typeface="Arial" pitchFamily="34" charset="0"/>
            </a:endParaRPr>
          </a:p>
        </p:txBody>
      </p:sp>
      <p:sp>
        <p:nvSpPr>
          <p:cNvPr id="6" name="Rounded Rectangle 5"/>
          <p:cNvSpPr/>
          <p:nvPr/>
        </p:nvSpPr>
        <p:spPr>
          <a:xfrm>
            <a:off x="381003" y="4953000"/>
            <a:ext cx="8458197" cy="1631768"/>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itchFamily="34" charset="0"/>
              <a:buChar char="•"/>
            </a:pPr>
            <a:r>
              <a:rPr lang="en-US" sz="2400" dirty="0">
                <a:latin typeface="Arial" pitchFamily="34" charset="0"/>
                <a:cs typeface="Arial" pitchFamily="34" charset="0"/>
              </a:rPr>
              <a:t>Be </a:t>
            </a:r>
            <a:r>
              <a:rPr lang="en-US" sz="2400" dirty="0" smtClean="0">
                <a:latin typeface="Arial" pitchFamily="34" charset="0"/>
                <a:cs typeface="Arial" pitchFamily="34" charset="0"/>
              </a:rPr>
              <a:t>open and prepared to discuss social issues when </a:t>
            </a:r>
            <a:r>
              <a:rPr lang="en-US" sz="2400" dirty="0">
                <a:latin typeface="Arial" pitchFamily="34" charset="0"/>
                <a:cs typeface="Arial" pitchFamily="34" charset="0"/>
              </a:rPr>
              <a:t>engaging </a:t>
            </a:r>
            <a:r>
              <a:rPr lang="en-US" sz="2400" dirty="0" smtClean="0">
                <a:latin typeface="Arial" pitchFamily="34" charset="0"/>
                <a:cs typeface="Arial" pitchFamily="34" charset="0"/>
              </a:rPr>
              <a:t>with LGBTs</a:t>
            </a:r>
          </a:p>
          <a:p>
            <a:pPr marL="285750" indent="-285750">
              <a:spcBef>
                <a:spcPts val="600"/>
              </a:spcBef>
              <a:buFont typeface="Arial" pitchFamily="34" charset="0"/>
              <a:buChar char="•"/>
            </a:pPr>
            <a:r>
              <a:rPr lang="en-US" sz="2400" dirty="0" smtClean="0">
                <a:latin typeface="Arial" pitchFamily="34" charset="0"/>
                <a:cs typeface="Arial" pitchFamily="34" charset="0"/>
              </a:rPr>
              <a:t>Don’t generalize</a:t>
            </a:r>
          </a:p>
          <a:p>
            <a:pPr marL="285750" indent="-285750">
              <a:spcBef>
                <a:spcPts val="600"/>
              </a:spcBef>
              <a:buFont typeface="Arial" pitchFamily="34" charset="0"/>
              <a:buChar char="•"/>
            </a:pPr>
            <a:r>
              <a:rPr lang="en-US" sz="2400" dirty="0" smtClean="0">
                <a:latin typeface="Arial" pitchFamily="34" charset="0"/>
                <a:cs typeface="Arial" pitchFamily="34" charset="0"/>
              </a:rPr>
              <a:t>Account for the “multiplier” effect</a:t>
            </a:r>
            <a:endParaRPr lang="en-US" sz="2400" dirty="0">
              <a:latin typeface="Arial" pitchFamily="34" charset="0"/>
              <a:cs typeface="Arial" pitchFamily="34" charset="0"/>
            </a:endParaRPr>
          </a:p>
        </p:txBody>
      </p:sp>
      <p:sp>
        <p:nvSpPr>
          <p:cNvPr id="7" name="Rounded Rectangle 6"/>
          <p:cNvSpPr/>
          <p:nvPr/>
        </p:nvSpPr>
        <p:spPr>
          <a:xfrm>
            <a:off x="412898" y="3124200"/>
            <a:ext cx="8426302" cy="1631768"/>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itchFamily="34" charset="0"/>
              <a:buChar char="•"/>
            </a:pPr>
            <a:r>
              <a:rPr lang="en-US" sz="2400" dirty="0" smtClean="0">
                <a:latin typeface="Arial" pitchFamily="34" charset="0"/>
                <a:cs typeface="Arial" pitchFamily="34" charset="0"/>
              </a:rPr>
              <a:t>LGBT </a:t>
            </a:r>
            <a:r>
              <a:rPr lang="en-US" sz="2400" dirty="0">
                <a:latin typeface="Arial" pitchFamily="34" charset="0"/>
                <a:cs typeface="Arial" pitchFamily="34" charset="0"/>
              </a:rPr>
              <a:t>families of color are more likely to be living in </a:t>
            </a:r>
            <a:r>
              <a:rPr lang="en-US" sz="2400" dirty="0" smtClean="0">
                <a:latin typeface="Arial" pitchFamily="34" charset="0"/>
                <a:cs typeface="Arial" pitchFamily="34" charset="0"/>
              </a:rPr>
              <a:t>poverty compared to other groups</a:t>
            </a:r>
            <a:endParaRPr lang="en-US" sz="2400" dirty="0">
              <a:latin typeface="Arial" pitchFamily="34" charset="0"/>
              <a:cs typeface="Arial" pitchFamily="34" charset="0"/>
            </a:endParaRPr>
          </a:p>
          <a:p>
            <a:pPr marL="285750" indent="-285750">
              <a:spcBef>
                <a:spcPts val="600"/>
              </a:spcBef>
              <a:buFont typeface="Arial" pitchFamily="34" charset="0"/>
              <a:buChar char="•"/>
            </a:pPr>
            <a:r>
              <a:rPr lang="en-US" sz="2400" dirty="0" smtClean="0">
                <a:latin typeface="Arial" pitchFamily="34" charset="0"/>
                <a:cs typeface="Arial" pitchFamily="34" charset="0"/>
              </a:rPr>
              <a:t>Inadequate access to resources for LGBT people of color</a:t>
            </a:r>
          </a:p>
        </p:txBody>
      </p:sp>
      <p:sp>
        <p:nvSpPr>
          <p:cNvPr id="8" name="TextBox 7"/>
          <p:cNvSpPr txBox="1"/>
          <p:nvPr/>
        </p:nvSpPr>
        <p:spPr>
          <a:xfrm rot="16200000">
            <a:off x="-371791" y="1877841"/>
            <a:ext cx="1252266" cy="369332"/>
          </a:xfrm>
          <a:prstGeom prst="rect">
            <a:avLst/>
          </a:prstGeom>
          <a:noFill/>
        </p:spPr>
        <p:txBody>
          <a:bodyPr wrap="none" rtlCol="0">
            <a:spAutoFit/>
          </a:bodyPr>
          <a:lstStyle/>
          <a:p>
            <a:pPr algn="l"/>
            <a:r>
              <a:rPr lang="en-US" dirty="0" smtClean="0">
                <a:solidFill>
                  <a:schemeClr val="accent4">
                    <a:lumMod val="50000"/>
                  </a:schemeClr>
                </a:solidFill>
                <a:latin typeface="+mj-lt"/>
              </a:rPr>
              <a:t>The Issues</a:t>
            </a:r>
          </a:p>
        </p:txBody>
      </p:sp>
      <p:sp>
        <p:nvSpPr>
          <p:cNvPr id="9" name="TextBox 8"/>
          <p:cNvSpPr txBox="1"/>
          <p:nvPr/>
        </p:nvSpPr>
        <p:spPr>
          <a:xfrm rot="16200000">
            <a:off x="-696446" y="3735700"/>
            <a:ext cx="1883849" cy="369332"/>
          </a:xfrm>
          <a:prstGeom prst="rect">
            <a:avLst/>
          </a:prstGeom>
          <a:noFill/>
        </p:spPr>
        <p:txBody>
          <a:bodyPr wrap="none" rtlCol="0">
            <a:spAutoFit/>
          </a:bodyPr>
          <a:lstStyle/>
          <a:p>
            <a:pPr algn="l"/>
            <a:r>
              <a:rPr lang="en-US" dirty="0" smtClean="0">
                <a:solidFill>
                  <a:schemeClr val="tx2">
                    <a:lumMod val="50000"/>
                  </a:schemeClr>
                </a:solidFill>
                <a:latin typeface="+mj-lt"/>
              </a:rPr>
              <a:t>Consequences</a:t>
            </a:r>
          </a:p>
        </p:txBody>
      </p:sp>
      <p:sp>
        <p:nvSpPr>
          <p:cNvPr id="10" name="TextBox 9"/>
          <p:cNvSpPr txBox="1"/>
          <p:nvPr/>
        </p:nvSpPr>
        <p:spPr>
          <a:xfrm rot="16200000">
            <a:off x="-478903" y="5562897"/>
            <a:ext cx="1423788" cy="369332"/>
          </a:xfrm>
          <a:prstGeom prst="rect">
            <a:avLst/>
          </a:prstGeom>
          <a:noFill/>
        </p:spPr>
        <p:txBody>
          <a:bodyPr wrap="none" rtlCol="0">
            <a:spAutoFit/>
          </a:bodyPr>
          <a:lstStyle/>
          <a:p>
            <a:pPr algn="l"/>
            <a:r>
              <a:rPr lang="en-US" dirty="0" smtClean="0">
                <a:solidFill>
                  <a:schemeClr val="accent2">
                    <a:lumMod val="75000"/>
                  </a:schemeClr>
                </a:solidFill>
                <a:latin typeface="+mj-lt"/>
              </a:rPr>
              <a:t>Technique </a:t>
            </a:r>
          </a:p>
        </p:txBody>
      </p:sp>
    </p:spTree>
    <p:extLst>
      <p:ext uri="{BB962C8B-B14F-4D97-AF65-F5344CB8AC3E}">
        <p14:creationId xmlns:p14="http://schemas.microsoft.com/office/powerpoint/2010/main" val="55281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Evaluators Need Their Data…</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00928"/>
            <a:ext cx="400517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2888" y="1213513"/>
            <a:ext cx="4619625" cy="372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5257800"/>
            <a:ext cx="8805779" cy="830997"/>
          </a:xfrm>
          <a:prstGeom prst="rect">
            <a:avLst/>
          </a:prstGeom>
          <a:noFill/>
        </p:spPr>
        <p:txBody>
          <a:bodyPr wrap="square" rtlCol="0">
            <a:spAutoFit/>
          </a:bodyPr>
          <a:lstStyle/>
          <a:p>
            <a:r>
              <a:rPr lang="en-US" sz="1600" dirty="0" smtClean="0">
                <a:latin typeface="Arial" pitchFamily="34" charset="0"/>
                <a:cs typeface="Arial" pitchFamily="34" charset="0"/>
              </a:rPr>
              <a:t>Source</a:t>
            </a:r>
            <a:r>
              <a:rPr lang="en-US" sz="1600" dirty="0">
                <a:latin typeface="Arial" pitchFamily="34" charset="0"/>
                <a:cs typeface="Arial" pitchFamily="34" charset="0"/>
              </a:rPr>
              <a:t>: </a:t>
            </a:r>
            <a:r>
              <a:rPr lang="en-US" sz="1600" dirty="0" smtClean="0">
                <a:latin typeface="Arial" pitchFamily="34" charset="0"/>
                <a:cs typeface="Arial" pitchFamily="34" charset="0"/>
              </a:rPr>
              <a:t>All </a:t>
            </a:r>
            <a:r>
              <a:rPr lang="en-US" sz="1600" dirty="0">
                <a:latin typeface="Arial" pitchFamily="34" charset="0"/>
                <a:cs typeface="Arial" pitchFamily="34" charset="0"/>
              </a:rPr>
              <a:t>Children Matter: How Legal and Social </a:t>
            </a:r>
            <a:r>
              <a:rPr lang="en-US" sz="1600" dirty="0" smtClean="0">
                <a:latin typeface="Arial" pitchFamily="34" charset="0"/>
                <a:cs typeface="Arial" pitchFamily="34" charset="0"/>
              </a:rPr>
              <a:t>Inequalities Hurt </a:t>
            </a:r>
            <a:r>
              <a:rPr lang="en-US" sz="1600" dirty="0">
                <a:latin typeface="Arial" pitchFamily="34" charset="0"/>
                <a:cs typeface="Arial" pitchFamily="34" charset="0"/>
              </a:rPr>
              <a:t>LGBT Families</a:t>
            </a:r>
            <a:r>
              <a:rPr lang="en-US" sz="1600" dirty="0" smtClean="0">
                <a:latin typeface="Arial" pitchFamily="34" charset="0"/>
                <a:cs typeface="Arial" pitchFamily="34" charset="0"/>
              </a:rPr>
              <a:t>, co-authored by The </a:t>
            </a:r>
            <a:r>
              <a:rPr lang="en-US" sz="1600" dirty="0">
                <a:latin typeface="Arial" pitchFamily="34" charset="0"/>
                <a:cs typeface="Arial" pitchFamily="34" charset="0"/>
              </a:rPr>
              <a:t>Movement Advancement </a:t>
            </a:r>
            <a:r>
              <a:rPr lang="en-US" sz="1600" dirty="0" smtClean="0">
                <a:latin typeface="Arial" pitchFamily="34" charset="0"/>
                <a:cs typeface="Arial" pitchFamily="34" charset="0"/>
              </a:rPr>
              <a:t>Project, </a:t>
            </a:r>
            <a:r>
              <a:rPr lang="en-US" sz="1600" dirty="0">
                <a:latin typeface="Arial" pitchFamily="34" charset="0"/>
                <a:cs typeface="Arial" pitchFamily="34" charset="0"/>
              </a:rPr>
              <a:t>the Family Equality </a:t>
            </a:r>
            <a:r>
              <a:rPr lang="en-US" sz="1600" dirty="0" smtClean="0">
                <a:latin typeface="Arial" pitchFamily="34" charset="0"/>
                <a:cs typeface="Arial" pitchFamily="34" charset="0"/>
              </a:rPr>
              <a:t>Council, </a:t>
            </a:r>
            <a:r>
              <a:rPr lang="en-US" sz="1600" dirty="0">
                <a:latin typeface="Arial" pitchFamily="34" charset="0"/>
                <a:cs typeface="Arial" pitchFamily="34" charset="0"/>
              </a:rPr>
              <a:t>and the Center for American </a:t>
            </a:r>
            <a:r>
              <a:rPr lang="en-US" sz="1600" dirty="0" smtClean="0">
                <a:latin typeface="Arial" pitchFamily="34" charset="0"/>
                <a:cs typeface="Arial" pitchFamily="34" charset="0"/>
              </a:rPr>
              <a:t>Progress</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1406021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pPr>
              <a:lnSpc>
                <a:spcPct val="100000"/>
              </a:lnSpc>
            </a:pPr>
            <a:r>
              <a:rPr lang="en-US" sz="2400" dirty="0"/>
              <a:t>2</a:t>
            </a:r>
            <a:r>
              <a:rPr lang="en-US" sz="2400" dirty="0" smtClean="0"/>
              <a:t>. The Diversity of Voices within the LGBT Community </a:t>
            </a:r>
            <a:r>
              <a:rPr lang="en-US" sz="2400" dirty="0"/>
              <a:t>I</a:t>
            </a:r>
            <a:r>
              <a:rPr lang="en-US" sz="2400" dirty="0" smtClean="0"/>
              <a:t>s Not Usually Represented in the Movement</a:t>
            </a:r>
            <a:endParaRPr lang="en-US" sz="2400" dirty="0"/>
          </a:p>
        </p:txBody>
      </p:sp>
      <p:sp>
        <p:nvSpPr>
          <p:cNvPr id="5" name="Rounded Rectangle 4"/>
          <p:cNvSpPr/>
          <p:nvPr/>
        </p:nvSpPr>
        <p:spPr>
          <a:xfrm>
            <a:off x="381003" y="1295400"/>
            <a:ext cx="8534397" cy="1600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spcBef>
                <a:spcPts val="600"/>
              </a:spcBef>
              <a:buFont typeface="Arial" pitchFamily="34" charset="0"/>
              <a:buChar char="•"/>
            </a:pPr>
            <a:r>
              <a:rPr lang="en-US" sz="2400" dirty="0" smtClean="0">
                <a:latin typeface="Arial" pitchFamily="34" charset="0"/>
                <a:cs typeface="Arial" pitchFamily="34" charset="0"/>
              </a:rPr>
              <a:t>Gay social and political activist circles remain almost  entirely non-trans, male, and white</a:t>
            </a:r>
          </a:p>
          <a:p>
            <a:pPr marL="285750" indent="-285750">
              <a:spcBef>
                <a:spcPts val="600"/>
              </a:spcBef>
              <a:buFont typeface="Arial" pitchFamily="34" charset="0"/>
              <a:buChar char="•"/>
            </a:pPr>
            <a:r>
              <a:rPr lang="en-US" sz="2400" dirty="0" smtClean="0">
                <a:latin typeface="Arial" pitchFamily="34" charset="0"/>
                <a:cs typeface="Arial" pitchFamily="34" charset="0"/>
              </a:rPr>
              <a:t>Companies and political campaigns aggressively cater the upscale, </a:t>
            </a:r>
            <a:r>
              <a:rPr lang="en-US" sz="2400" dirty="0">
                <a:latin typeface="Arial" pitchFamily="34" charset="0"/>
                <a:cs typeface="Arial" pitchFamily="34" charset="0"/>
              </a:rPr>
              <a:t>non-trans, mostly </a:t>
            </a:r>
            <a:r>
              <a:rPr lang="en-US" sz="2400" dirty="0" smtClean="0">
                <a:latin typeface="Arial" pitchFamily="34" charset="0"/>
                <a:cs typeface="Arial" pitchFamily="34" charset="0"/>
              </a:rPr>
              <a:t>male, and mostly white gays</a:t>
            </a:r>
          </a:p>
        </p:txBody>
      </p:sp>
      <p:sp>
        <p:nvSpPr>
          <p:cNvPr id="6" name="Rounded Rectangle 5"/>
          <p:cNvSpPr/>
          <p:nvPr/>
        </p:nvSpPr>
        <p:spPr>
          <a:xfrm>
            <a:off x="381003" y="4953000"/>
            <a:ext cx="8458197" cy="1631768"/>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itchFamily="34" charset="0"/>
              <a:buChar char="•"/>
            </a:pPr>
            <a:r>
              <a:rPr lang="en-US" sz="2400" dirty="0" smtClean="0">
                <a:latin typeface="Arial" pitchFamily="34" charset="0"/>
                <a:cs typeface="Arial" pitchFamily="34" charset="0"/>
              </a:rPr>
              <a:t>Don’t complain about how hard it is to find people of color to participate in focus groups and interviews</a:t>
            </a:r>
          </a:p>
          <a:p>
            <a:pPr marL="285750" indent="-285750">
              <a:spcBef>
                <a:spcPts val="600"/>
              </a:spcBef>
              <a:buFont typeface="Arial" pitchFamily="34" charset="0"/>
              <a:buChar char="•"/>
            </a:pPr>
            <a:r>
              <a:rPr lang="en-US" sz="2400" dirty="0">
                <a:latin typeface="Arial" pitchFamily="34" charset="0"/>
                <a:cs typeface="Arial" pitchFamily="34" charset="0"/>
              </a:rPr>
              <a:t>Consider the different voices of the </a:t>
            </a:r>
            <a:r>
              <a:rPr lang="en-US" sz="2400" dirty="0" smtClean="0">
                <a:latin typeface="Arial" pitchFamily="34" charset="0"/>
                <a:cs typeface="Arial" pitchFamily="34" charset="0"/>
              </a:rPr>
              <a:t>LGBT </a:t>
            </a:r>
            <a:r>
              <a:rPr lang="en-US" sz="2400" dirty="0">
                <a:latin typeface="Arial" pitchFamily="34" charset="0"/>
                <a:cs typeface="Arial" pitchFamily="34" charset="0"/>
              </a:rPr>
              <a:t>community in your </a:t>
            </a:r>
            <a:r>
              <a:rPr lang="en-US" sz="2400" dirty="0" smtClean="0">
                <a:latin typeface="Arial" pitchFamily="34" charset="0"/>
                <a:cs typeface="Arial" pitchFamily="34" charset="0"/>
              </a:rPr>
              <a:t>evaluation</a:t>
            </a:r>
            <a:endParaRPr lang="en-US" sz="2400" dirty="0">
              <a:latin typeface="Arial" pitchFamily="34" charset="0"/>
              <a:cs typeface="Arial" pitchFamily="34" charset="0"/>
            </a:endParaRPr>
          </a:p>
        </p:txBody>
      </p:sp>
      <p:sp>
        <p:nvSpPr>
          <p:cNvPr id="7" name="Rounded Rectangle 6"/>
          <p:cNvSpPr/>
          <p:nvPr/>
        </p:nvSpPr>
        <p:spPr>
          <a:xfrm>
            <a:off x="412898" y="3124200"/>
            <a:ext cx="8426302" cy="1631768"/>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itchFamily="34" charset="0"/>
              <a:buChar char="•"/>
            </a:pPr>
            <a:r>
              <a:rPr lang="en-US" sz="2400" dirty="0" smtClean="0">
                <a:latin typeface="Arial" pitchFamily="34" charset="0"/>
                <a:cs typeface="Arial" pitchFamily="34" charset="0"/>
              </a:rPr>
              <a:t>The way the LGBT community is portrayed in media</a:t>
            </a:r>
          </a:p>
          <a:p>
            <a:pPr marL="285750" indent="-285750">
              <a:spcBef>
                <a:spcPts val="600"/>
              </a:spcBef>
              <a:buFont typeface="Arial" pitchFamily="34" charset="0"/>
              <a:buChar char="•"/>
            </a:pPr>
            <a:r>
              <a:rPr lang="en-US" sz="2400" dirty="0" smtClean="0">
                <a:latin typeface="Arial" pitchFamily="34" charset="0"/>
                <a:cs typeface="Arial" pitchFamily="34" charset="0"/>
              </a:rPr>
              <a:t>The popular narrative is not focusing on the challenges of the wide range of LGBT members</a:t>
            </a:r>
          </a:p>
        </p:txBody>
      </p:sp>
      <p:sp>
        <p:nvSpPr>
          <p:cNvPr id="8" name="TextBox 7"/>
          <p:cNvSpPr txBox="1"/>
          <p:nvPr/>
        </p:nvSpPr>
        <p:spPr>
          <a:xfrm rot="16200000">
            <a:off x="-371791" y="1877841"/>
            <a:ext cx="1252266" cy="369332"/>
          </a:xfrm>
          <a:prstGeom prst="rect">
            <a:avLst/>
          </a:prstGeom>
          <a:noFill/>
        </p:spPr>
        <p:txBody>
          <a:bodyPr wrap="none" rtlCol="0">
            <a:spAutoFit/>
          </a:bodyPr>
          <a:lstStyle/>
          <a:p>
            <a:pPr algn="l"/>
            <a:r>
              <a:rPr lang="en-US" dirty="0" smtClean="0">
                <a:solidFill>
                  <a:schemeClr val="accent4">
                    <a:lumMod val="50000"/>
                  </a:schemeClr>
                </a:solidFill>
                <a:latin typeface="+mj-lt"/>
              </a:rPr>
              <a:t>The Issues</a:t>
            </a:r>
          </a:p>
        </p:txBody>
      </p:sp>
      <p:sp>
        <p:nvSpPr>
          <p:cNvPr id="9" name="TextBox 8"/>
          <p:cNvSpPr txBox="1"/>
          <p:nvPr/>
        </p:nvSpPr>
        <p:spPr>
          <a:xfrm rot="16200000">
            <a:off x="-696446" y="3735700"/>
            <a:ext cx="1883849" cy="369332"/>
          </a:xfrm>
          <a:prstGeom prst="rect">
            <a:avLst/>
          </a:prstGeom>
          <a:noFill/>
        </p:spPr>
        <p:txBody>
          <a:bodyPr wrap="none" rtlCol="0">
            <a:spAutoFit/>
          </a:bodyPr>
          <a:lstStyle/>
          <a:p>
            <a:pPr algn="l"/>
            <a:r>
              <a:rPr lang="en-US" dirty="0" smtClean="0">
                <a:solidFill>
                  <a:schemeClr val="tx2">
                    <a:lumMod val="50000"/>
                  </a:schemeClr>
                </a:solidFill>
                <a:latin typeface="+mj-lt"/>
              </a:rPr>
              <a:t>Consequences</a:t>
            </a:r>
          </a:p>
        </p:txBody>
      </p:sp>
      <p:sp>
        <p:nvSpPr>
          <p:cNvPr id="10" name="TextBox 9"/>
          <p:cNvSpPr txBox="1"/>
          <p:nvPr/>
        </p:nvSpPr>
        <p:spPr>
          <a:xfrm rot="16200000">
            <a:off x="-478903" y="5562897"/>
            <a:ext cx="1423788" cy="369332"/>
          </a:xfrm>
          <a:prstGeom prst="rect">
            <a:avLst/>
          </a:prstGeom>
          <a:noFill/>
        </p:spPr>
        <p:txBody>
          <a:bodyPr wrap="none" rtlCol="0">
            <a:spAutoFit/>
          </a:bodyPr>
          <a:lstStyle/>
          <a:p>
            <a:pPr algn="l"/>
            <a:r>
              <a:rPr lang="en-US" dirty="0" smtClean="0">
                <a:solidFill>
                  <a:schemeClr val="accent2">
                    <a:lumMod val="75000"/>
                  </a:schemeClr>
                </a:solidFill>
                <a:latin typeface="+mj-lt"/>
              </a:rPr>
              <a:t>Technique </a:t>
            </a:r>
          </a:p>
        </p:txBody>
      </p:sp>
    </p:spTree>
    <p:extLst>
      <p:ext uri="{BB962C8B-B14F-4D97-AF65-F5344CB8AC3E}">
        <p14:creationId xmlns:p14="http://schemas.microsoft.com/office/powerpoint/2010/main" val="257292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2400" dirty="0" smtClean="0"/>
              <a:t>3</a:t>
            </a:r>
            <a:r>
              <a:rPr lang="en-US" sz="2400" dirty="0"/>
              <a:t>. The </a:t>
            </a:r>
            <a:r>
              <a:rPr lang="en-US" sz="2400" dirty="0" smtClean="0"/>
              <a:t>Issues Concerning </a:t>
            </a:r>
            <a:r>
              <a:rPr lang="en-US" sz="2400" dirty="0"/>
              <a:t>the </a:t>
            </a:r>
            <a:r>
              <a:rPr lang="en-US" sz="2400" dirty="0" smtClean="0"/>
              <a:t>LGBT Community Are Broader </a:t>
            </a:r>
            <a:r>
              <a:rPr lang="en-US" sz="2400" dirty="0"/>
              <a:t>than </a:t>
            </a:r>
            <a:r>
              <a:rPr lang="en-US" sz="2400" dirty="0" smtClean="0"/>
              <a:t>Marriage </a:t>
            </a:r>
            <a:r>
              <a:rPr lang="en-US" sz="2400" dirty="0"/>
              <a:t>or HIV</a:t>
            </a:r>
          </a:p>
        </p:txBody>
      </p:sp>
      <p:sp>
        <p:nvSpPr>
          <p:cNvPr id="5" name="Rounded Rectangle 4"/>
          <p:cNvSpPr/>
          <p:nvPr/>
        </p:nvSpPr>
        <p:spPr>
          <a:xfrm>
            <a:off x="381003" y="1295400"/>
            <a:ext cx="8458197" cy="16002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85750" indent="-285750">
              <a:spcBef>
                <a:spcPts val="600"/>
              </a:spcBef>
              <a:buFont typeface="Arial" pitchFamily="34" charset="0"/>
              <a:buChar char="•"/>
            </a:pPr>
            <a:r>
              <a:rPr lang="en-US" sz="2400" dirty="0">
                <a:latin typeface="Arial" pitchFamily="34" charset="0"/>
                <a:cs typeface="Arial" pitchFamily="34" charset="0"/>
              </a:rPr>
              <a:t>I</a:t>
            </a:r>
            <a:r>
              <a:rPr lang="en-US" sz="2400" dirty="0" smtClean="0">
                <a:latin typeface="Arial" pitchFamily="34" charset="0"/>
                <a:cs typeface="Arial" pitchFamily="34" charset="0"/>
              </a:rPr>
              <a:t>nternal discussion within the LGBT movement between assimilation or integrationist politics vs. a bottom up LGBT grassroots movement for social justice</a:t>
            </a:r>
          </a:p>
        </p:txBody>
      </p:sp>
      <p:sp>
        <p:nvSpPr>
          <p:cNvPr id="6" name="Rounded Rectangle 5"/>
          <p:cNvSpPr/>
          <p:nvPr/>
        </p:nvSpPr>
        <p:spPr>
          <a:xfrm>
            <a:off x="381003" y="4953000"/>
            <a:ext cx="8458197" cy="1631768"/>
          </a:xfrm>
          <a:prstGeom prst="round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itchFamily="34" charset="0"/>
              <a:buChar char="•"/>
            </a:pPr>
            <a:r>
              <a:rPr lang="en-US" sz="2400" dirty="0">
                <a:latin typeface="Arial" pitchFamily="34" charset="0"/>
                <a:cs typeface="Arial" pitchFamily="34" charset="0"/>
              </a:rPr>
              <a:t>Use </a:t>
            </a:r>
            <a:r>
              <a:rPr lang="en-US" sz="2400" dirty="0" smtClean="0">
                <a:latin typeface="Arial" pitchFamily="34" charset="0"/>
                <a:cs typeface="Arial" pitchFamily="34" charset="0"/>
              </a:rPr>
              <a:t>evaluation to bring out the voices of those who are normally ignored</a:t>
            </a:r>
          </a:p>
          <a:p>
            <a:pPr marL="285750" indent="-285750">
              <a:spcBef>
                <a:spcPts val="600"/>
              </a:spcBef>
              <a:buFont typeface="Arial" pitchFamily="34" charset="0"/>
              <a:buChar char="•"/>
            </a:pPr>
            <a:r>
              <a:rPr lang="en-US" sz="2400" dirty="0" smtClean="0">
                <a:latin typeface="Arial" pitchFamily="34" charset="0"/>
                <a:cs typeface="Arial" pitchFamily="34" charset="0"/>
              </a:rPr>
              <a:t>Consider the broad range of social issues affecting the recipients of the program you are evaluating</a:t>
            </a:r>
          </a:p>
        </p:txBody>
      </p:sp>
      <p:sp>
        <p:nvSpPr>
          <p:cNvPr id="7" name="Rounded Rectangle 6"/>
          <p:cNvSpPr/>
          <p:nvPr/>
        </p:nvSpPr>
        <p:spPr>
          <a:xfrm>
            <a:off x="412898" y="3124200"/>
            <a:ext cx="8502502" cy="1631768"/>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itchFamily="34" charset="0"/>
              <a:buChar char="•"/>
            </a:pPr>
            <a:r>
              <a:rPr lang="en-US" sz="2400" dirty="0" smtClean="0">
                <a:latin typeface="Arial" pitchFamily="34" charset="0"/>
                <a:cs typeface="Arial" pitchFamily="34" charset="0"/>
              </a:rPr>
              <a:t>Marriage became the main issue of the movement</a:t>
            </a:r>
          </a:p>
          <a:p>
            <a:pPr marL="285750" indent="-285750">
              <a:spcBef>
                <a:spcPts val="600"/>
              </a:spcBef>
              <a:buFont typeface="Arial" pitchFamily="34" charset="0"/>
              <a:buChar char="•"/>
            </a:pPr>
            <a:r>
              <a:rPr lang="en-US" sz="2400" dirty="0">
                <a:latin typeface="Arial" pitchFamily="34" charset="0"/>
                <a:cs typeface="Arial" pitchFamily="34" charset="0"/>
              </a:rPr>
              <a:t>D</a:t>
            </a:r>
            <a:r>
              <a:rPr lang="en-US" sz="2400" dirty="0" smtClean="0">
                <a:latin typeface="Arial" pitchFamily="34" charset="0"/>
                <a:cs typeface="Arial" pitchFamily="34" charset="0"/>
              </a:rPr>
              <a:t>ivide between those members of the LGBT community who “fit” and those not assimilated into the mainstream</a:t>
            </a:r>
            <a:endParaRPr lang="en-US" sz="2400" dirty="0">
              <a:latin typeface="Arial" pitchFamily="34" charset="0"/>
              <a:cs typeface="Arial" pitchFamily="34" charset="0"/>
            </a:endParaRPr>
          </a:p>
        </p:txBody>
      </p:sp>
      <p:sp>
        <p:nvSpPr>
          <p:cNvPr id="8" name="TextBox 7"/>
          <p:cNvSpPr txBox="1"/>
          <p:nvPr/>
        </p:nvSpPr>
        <p:spPr>
          <a:xfrm rot="16200000">
            <a:off x="-371791" y="1877841"/>
            <a:ext cx="1252266" cy="369332"/>
          </a:xfrm>
          <a:prstGeom prst="rect">
            <a:avLst/>
          </a:prstGeom>
          <a:noFill/>
        </p:spPr>
        <p:txBody>
          <a:bodyPr wrap="none" rtlCol="0">
            <a:spAutoFit/>
          </a:bodyPr>
          <a:lstStyle/>
          <a:p>
            <a:pPr algn="l"/>
            <a:r>
              <a:rPr lang="en-US" dirty="0" smtClean="0">
                <a:solidFill>
                  <a:schemeClr val="accent4">
                    <a:lumMod val="50000"/>
                  </a:schemeClr>
                </a:solidFill>
                <a:latin typeface="+mj-lt"/>
              </a:rPr>
              <a:t>The Issues</a:t>
            </a:r>
          </a:p>
        </p:txBody>
      </p:sp>
      <p:sp>
        <p:nvSpPr>
          <p:cNvPr id="9" name="TextBox 8"/>
          <p:cNvSpPr txBox="1"/>
          <p:nvPr/>
        </p:nvSpPr>
        <p:spPr>
          <a:xfrm rot="16200000">
            <a:off x="-696446" y="3735700"/>
            <a:ext cx="1883849" cy="369332"/>
          </a:xfrm>
          <a:prstGeom prst="rect">
            <a:avLst/>
          </a:prstGeom>
          <a:noFill/>
        </p:spPr>
        <p:txBody>
          <a:bodyPr wrap="none" rtlCol="0">
            <a:spAutoFit/>
          </a:bodyPr>
          <a:lstStyle/>
          <a:p>
            <a:pPr algn="l"/>
            <a:r>
              <a:rPr lang="en-US" dirty="0" smtClean="0">
                <a:solidFill>
                  <a:schemeClr val="tx2">
                    <a:lumMod val="50000"/>
                  </a:schemeClr>
                </a:solidFill>
                <a:latin typeface="+mj-lt"/>
              </a:rPr>
              <a:t>Consequences</a:t>
            </a:r>
          </a:p>
        </p:txBody>
      </p:sp>
      <p:sp>
        <p:nvSpPr>
          <p:cNvPr id="10" name="TextBox 9"/>
          <p:cNvSpPr txBox="1"/>
          <p:nvPr/>
        </p:nvSpPr>
        <p:spPr>
          <a:xfrm rot="16200000">
            <a:off x="-478903" y="5562897"/>
            <a:ext cx="1423788" cy="369332"/>
          </a:xfrm>
          <a:prstGeom prst="rect">
            <a:avLst/>
          </a:prstGeom>
          <a:noFill/>
        </p:spPr>
        <p:txBody>
          <a:bodyPr wrap="none" rtlCol="0">
            <a:spAutoFit/>
          </a:bodyPr>
          <a:lstStyle/>
          <a:p>
            <a:pPr algn="l"/>
            <a:r>
              <a:rPr lang="en-US" dirty="0" smtClean="0">
                <a:solidFill>
                  <a:schemeClr val="accent2">
                    <a:lumMod val="75000"/>
                  </a:schemeClr>
                </a:solidFill>
                <a:latin typeface="+mj-lt"/>
              </a:rPr>
              <a:t>Technique </a:t>
            </a:r>
          </a:p>
        </p:txBody>
      </p:sp>
    </p:spTree>
    <p:extLst>
      <p:ext uri="{BB962C8B-B14F-4D97-AF65-F5344CB8AC3E}">
        <p14:creationId xmlns:p14="http://schemas.microsoft.com/office/powerpoint/2010/main" val="250941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914400"/>
            <a:ext cx="8229600" cy="5562600"/>
          </a:xfrm>
        </p:spPr>
        <p:txBody>
          <a:bodyPr>
            <a:noAutofit/>
          </a:bodyPr>
          <a:lstStyle/>
          <a:p>
            <a:r>
              <a:rPr lang="en-US" sz="2800" dirty="0" smtClean="0"/>
              <a:t>Introduction</a:t>
            </a:r>
          </a:p>
          <a:p>
            <a:pPr lvl="1"/>
            <a:r>
              <a:rPr lang="en-US" sz="2000" dirty="0" smtClean="0"/>
              <a:t>Facilitators, Participants, LGBT TIG</a:t>
            </a:r>
          </a:p>
          <a:p>
            <a:pPr lvl="1"/>
            <a:r>
              <a:rPr lang="en-US" sz="2000" dirty="0" smtClean="0"/>
              <a:t>Session Overview</a:t>
            </a:r>
          </a:p>
          <a:p>
            <a:r>
              <a:rPr lang="en-US" sz="2800" dirty="0" smtClean="0"/>
              <a:t>Working with LGBT Communities</a:t>
            </a:r>
          </a:p>
          <a:p>
            <a:pPr lvl="1"/>
            <a:r>
              <a:rPr lang="en-US" sz="2000" dirty="0" smtClean="0"/>
              <a:t>Terminology </a:t>
            </a:r>
          </a:p>
          <a:p>
            <a:pPr lvl="1"/>
            <a:r>
              <a:rPr lang="en-US" sz="2000" dirty="0" smtClean="0"/>
              <a:t>3 Topics for Evaluators to Be Aware Of</a:t>
            </a:r>
          </a:p>
          <a:p>
            <a:pPr marL="295275" lvl="1">
              <a:buFont typeface="Arial" pitchFamily="34" charset="0"/>
              <a:buChar char="•"/>
            </a:pPr>
            <a:r>
              <a:rPr lang="en-US" sz="2800" dirty="0" smtClean="0"/>
              <a:t>Identifying LGBT People in Evaluation Research: What, When, &amp; How to Ask</a:t>
            </a:r>
          </a:p>
          <a:p>
            <a:pPr lvl="1"/>
            <a:r>
              <a:rPr lang="en-US" sz="2000" dirty="0" smtClean="0"/>
              <a:t>Adults</a:t>
            </a:r>
          </a:p>
          <a:p>
            <a:pPr lvl="1"/>
            <a:r>
              <a:rPr lang="en-US" sz="2000" dirty="0" smtClean="0"/>
              <a:t>Youth </a:t>
            </a:r>
          </a:p>
          <a:p>
            <a:r>
              <a:rPr lang="en-US" sz="2800" dirty="0" smtClean="0"/>
              <a:t>Group Discussions (Questions &amp;Special Topics)</a:t>
            </a:r>
          </a:p>
          <a:p>
            <a:r>
              <a:rPr lang="en-US" sz="2800" dirty="0" smtClean="0"/>
              <a:t>Conclusion</a:t>
            </a:r>
          </a:p>
          <a:p>
            <a:pPr lvl="1"/>
            <a:endParaRPr lang="en-US" sz="1600" dirty="0"/>
          </a:p>
        </p:txBody>
      </p:sp>
    </p:spTree>
    <p:extLst>
      <p:ext uri="{BB962C8B-B14F-4D97-AF65-F5344CB8AC3E}">
        <p14:creationId xmlns:p14="http://schemas.microsoft.com/office/powerpoint/2010/main" val="3791730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These three elements are interrelated and reflect some of the challenges in our society</a:t>
            </a:r>
          </a:p>
          <a:p>
            <a:r>
              <a:rPr lang="en-US" dirty="0" smtClean="0"/>
              <a:t>These issues deserve a deeper discussion</a:t>
            </a:r>
          </a:p>
          <a:p>
            <a:r>
              <a:rPr lang="en-US" dirty="0" smtClean="0"/>
              <a:t>The experience of queers around the world differs considerably</a:t>
            </a:r>
          </a:p>
          <a:p>
            <a:r>
              <a:rPr lang="en-US" dirty="0" smtClean="0"/>
              <a:t>If you want to learn more please read: </a:t>
            </a:r>
          </a:p>
          <a:p>
            <a:pPr lvl="1">
              <a:spcBef>
                <a:spcPts val="1200"/>
              </a:spcBef>
            </a:pPr>
            <a:r>
              <a:rPr lang="en-US" b="1" dirty="0" smtClean="0">
                <a:solidFill>
                  <a:schemeClr val="accent3">
                    <a:lumMod val="75000"/>
                  </a:schemeClr>
                </a:solidFill>
              </a:rPr>
              <a:t>All </a:t>
            </a:r>
            <a:r>
              <a:rPr lang="en-US" b="1" dirty="0">
                <a:solidFill>
                  <a:schemeClr val="accent3">
                    <a:lumMod val="75000"/>
                  </a:schemeClr>
                </a:solidFill>
              </a:rPr>
              <a:t>Children Matter: How Legal and Social Inequalities Hurt LGBT Families</a:t>
            </a:r>
            <a:r>
              <a:rPr lang="en-US" dirty="0">
                <a:solidFill>
                  <a:schemeClr val="accent3">
                    <a:lumMod val="75000"/>
                  </a:schemeClr>
                </a:solidFill>
              </a:rPr>
              <a:t>, co-authored by The Movement Advancement Project, the Family Equality Council, and the Center for American </a:t>
            </a:r>
            <a:r>
              <a:rPr lang="en-US" dirty="0" smtClean="0">
                <a:solidFill>
                  <a:schemeClr val="accent3">
                    <a:lumMod val="75000"/>
                  </a:schemeClr>
                </a:solidFill>
              </a:rPr>
              <a:t>Progress</a:t>
            </a:r>
          </a:p>
          <a:p>
            <a:pPr lvl="1">
              <a:spcBef>
                <a:spcPts val="1200"/>
              </a:spcBef>
            </a:pPr>
            <a:r>
              <a:rPr lang="en-US" b="1" dirty="0" smtClean="0">
                <a:solidFill>
                  <a:schemeClr val="accent3">
                    <a:lumMod val="75000"/>
                  </a:schemeClr>
                </a:solidFill>
              </a:rPr>
              <a:t>A Fragile Union </a:t>
            </a:r>
            <a:r>
              <a:rPr lang="en-US" dirty="0" smtClean="0">
                <a:solidFill>
                  <a:schemeClr val="accent3">
                    <a:lumMod val="75000"/>
                  </a:schemeClr>
                </a:solidFill>
              </a:rPr>
              <a:t>by Kai Wright. </a:t>
            </a:r>
            <a:r>
              <a:rPr lang="en-US" dirty="0" err="1" smtClean="0">
                <a:solidFill>
                  <a:schemeClr val="accent3">
                    <a:lumMod val="75000"/>
                  </a:schemeClr>
                </a:solidFill>
              </a:rPr>
              <a:t>ColorLines</a:t>
            </a:r>
            <a:r>
              <a:rPr lang="en-US" dirty="0" smtClean="0">
                <a:solidFill>
                  <a:schemeClr val="accent3">
                    <a:lumMod val="75000"/>
                  </a:schemeClr>
                </a:solidFill>
              </a:rPr>
              <a:t> Magazine 2009</a:t>
            </a:r>
          </a:p>
          <a:p>
            <a:pPr lvl="1">
              <a:spcBef>
                <a:spcPts val="1200"/>
              </a:spcBef>
            </a:pPr>
            <a:r>
              <a:rPr lang="en-US" b="1" dirty="0" smtClean="0">
                <a:solidFill>
                  <a:schemeClr val="accent3">
                    <a:lumMod val="75000"/>
                  </a:schemeClr>
                </a:solidFill>
              </a:rPr>
              <a:t>How Gay Stays White and What Kind of White It Stays</a:t>
            </a:r>
            <a:r>
              <a:rPr lang="en-US" dirty="0" smtClean="0">
                <a:solidFill>
                  <a:schemeClr val="accent3">
                    <a:lumMod val="75000"/>
                  </a:schemeClr>
                </a:solidFill>
              </a:rPr>
              <a:t> by Allan </a:t>
            </a:r>
            <a:r>
              <a:rPr lang="en-US" dirty="0" err="1" smtClean="0">
                <a:solidFill>
                  <a:schemeClr val="accent3">
                    <a:lumMod val="75000"/>
                  </a:schemeClr>
                </a:solidFill>
              </a:rPr>
              <a:t>Berube</a:t>
            </a:r>
            <a:r>
              <a:rPr lang="en-US" dirty="0">
                <a:solidFill>
                  <a:schemeClr val="accent3">
                    <a:lumMod val="75000"/>
                  </a:schemeClr>
                </a:solidFill>
              </a:rPr>
              <a:t>.</a:t>
            </a:r>
            <a:r>
              <a:rPr lang="en-US" dirty="0" smtClean="0">
                <a:solidFill>
                  <a:schemeClr val="accent3">
                    <a:lumMod val="75000"/>
                  </a:schemeClr>
                </a:solidFill>
              </a:rPr>
              <a:t> Privilege: a reader (book)</a:t>
            </a:r>
          </a:p>
          <a:p>
            <a:pPr lvl="1">
              <a:spcBef>
                <a:spcPts val="1200"/>
              </a:spcBef>
            </a:pPr>
            <a:r>
              <a:rPr lang="en-US" b="1" dirty="0" smtClean="0">
                <a:solidFill>
                  <a:schemeClr val="accent3">
                    <a:lumMod val="75000"/>
                  </a:schemeClr>
                </a:solidFill>
              </a:rPr>
              <a:t>Building a Movement from the Ground Up</a:t>
            </a:r>
            <a:r>
              <a:rPr lang="en-US" dirty="0" smtClean="0">
                <a:solidFill>
                  <a:schemeClr val="accent3">
                    <a:lumMod val="75000"/>
                  </a:schemeClr>
                </a:solidFill>
              </a:rPr>
              <a:t> from the Family, Community &amp; Sexuality Project. Western States Center</a:t>
            </a:r>
          </a:p>
          <a:p>
            <a:pPr lvl="1"/>
            <a:endParaRPr lang="en-US" dirty="0" smtClean="0">
              <a:solidFill>
                <a:schemeClr val="accent3">
                  <a:lumMod val="75000"/>
                </a:schemeClr>
              </a:solidFill>
            </a:endParaRPr>
          </a:p>
          <a:p>
            <a:pPr lvl="1"/>
            <a:endParaRPr lang="en-US" dirty="0" smtClean="0">
              <a:solidFill>
                <a:schemeClr val="accent3">
                  <a:lumMod val="75000"/>
                </a:schemeClr>
              </a:solidFill>
            </a:endParaRPr>
          </a:p>
          <a:p>
            <a:pPr lvl="1"/>
            <a:endParaRPr lang="en-US" dirty="0">
              <a:solidFill>
                <a:schemeClr val="accent3">
                  <a:lumMod val="75000"/>
                </a:schemeClr>
              </a:solidFill>
            </a:endParaRPr>
          </a:p>
        </p:txBody>
      </p:sp>
    </p:spTree>
    <p:extLst>
      <p:ext uri="{BB962C8B-B14F-4D97-AF65-F5344CB8AC3E}">
        <p14:creationId xmlns:p14="http://schemas.microsoft.com/office/powerpoint/2010/main" val="1958007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3276600" cy="1066800"/>
          </a:xfrm>
        </p:spPr>
        <p:txBody>
          <a:bodyPr>
            <a:normAutofit fontScale="92500" lnSpcReduction="20000"/>
          </a:bodyPr>
          <a:lstStyle/>
          <a:p>
            <a:pPr marL="0" indent="0">
              <a:buNone/>
            </a:pPr>
            <a:r>
              <a:rPr lang="en-US" sz="2800" dirty="0">
                <a:solidFill>
                  <a:schemeClr val="accent3"/>
                </a:solidFill>
              </a:rPr>
              <a:t>Don’t let </a:t>
            </a:r>
            <a:r>
              <a:rPr lang="en-US" sz="2800" dirty="0" smtClean="0">
                <a:solidFill>
                  <a:schemeClr val="accent3"/>
                </a:solidFill>
              </a:rPr>
              <a:t>these families </a:t>
            </a:r>
            <a:r>
              <a:rPr lang="en-US" sz="2800" dirty="0">
                <a:solidFill>
                  <a:schemeClr val="accent3"/>
                </a:solidFill>
              </a:rPr>
              <a:t>be the only </a:t>
            </a:r>
            <a:r>
              <a:rPr lang="en-US" sz="2800" b="1" dirty="0">
                <a:solidFill>
                  <a:schemeClr val="accent3"/>
                </a:solidFill>
              </a:rPr>
              <a:t>new normal</a:t>
            </a:r>
            <a:r>
              <a:rPr lang="en-US" sz="2800" dirty="0">
                <a:solidFill>
                  <a:schemeClr val="accent3"/>
                </a:solidFill>
              </a:rPr>
              <a:t>…</a:t>
            </a:r>
          </a:p>
        </p:txBody>
      </p:sp>
      <p:sp>
        <p:nvSpPr>
          <p:cNvPr id="4" name="Content Placeholder 2"/>
          <p:cNvSpPr txBox="1">
            <a:spLocks/>
          </p:cNvSpPr>
          <p:nvPr/>
        </p:nvSpPr>
        <p:spPr>
          <a:xfrm>
            <a:off x="5334000" y="5410200"/>
            <a:ext cx="3276600" cy="106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Courier New" pitchFamily="49" charset="0"/>
              <a:buChar char="o"/>
              <a:defRPr sz="1800" kern="1200">
                <a:solidFill>
                  <a:schemeClr val="tx1">
                    <a:lumMod val="50000"/>
                    <a:lumOff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2800" dirty="0" smtClean="0">
                <a:solidFill>
                  <a:schemeClr val="accent3"/>
                </a:solidFill>
              </a:rPr>
              <a:t>These are also </a:t>
            </a:r>
            <a:r>
              <a:rPr lang="en-US" sz="2800" b="1" dirty="0" smtClean="0">
                <a:solidFill>
                  <a:schemeClr val="accent3"/>
                </a:solidFill>
              </a:rPr>
              <a:t>modern families</a:t>
            </a:r>
            <a:r>
              <a:rPr lang="en-US" sz="2800" dirty="0" smtClean="0">
                <a:solidFill>
                  <a:schemeClr val="accent3"/>
                </a:solidFill>
              </a:rPr>
              <a:t>…</a:t>
            </a:r>
            <a:endParaRPr lang="en-US" sz="2800" dirty="0">
              <a:solidFill>
                <a:schemeClr val="accent3"/>
              </a:solidFill>
            </a:endParaRPr>
          </a:p>
        </p:txBody>
      </p:sp>
      <p:pic>
        <p:nvPicPr>
          <p:cNvPr id="2050" name="Picture 2" descr="http://www.esquire.com/cm/esquire/images/3B/esq-the-new-normal-0912-xl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80191"/>
            <a:ext cx="2819400" cy="20250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AutoShape 4" descr="http://images4.fanpop.com/image/photos/16900000/Modern-Family-EW-Photoshoot-modern-family-16934484-300-4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images4.fanpop.com/image/photos/16900000/Modern-Family-EW-Photoshoot-modern-family-16934484-300-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450" y="3657600"/>
            <a:ext cx="211455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Isosceles Triangle 5"/>
          <p:cNvSpPr/>
          <p:nvPr/>
        </p:nvSpPr>
        <p:spPr>
          <a:xfrm rot="5400000">
            <a:off x="1367631" y="3280569"/>
            <a:ext cx="5486400" cy="2968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74" y="2971800"/>
            <a:ext cx="3751226" cy="22836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descr="http://www.hrc.org/files/images/resources/acaf_parent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413391"/>
            <a:ext cx="2133599"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6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anim calcmode="lin" valueType="num">
                                      <p:cBhvr additive="base">
                                        <p:cTn id="15" dur="500" fill="hold"/>
                                        <p:tgtEl>
                                          <p:spTgt spid="2054"/>
                                        </p:tgtEl>
                                        <p:attrNameLst>
                                          <p:attrName>ppt_x</p:attrName>
                                        </p:attrNameLst>
                                      </p:cBhvr>
                                      <p:tavLst>
                                        <p:tav tm="0">
                                          <p:val>
                                            <p:strVal val="#ppt_x"/>
                                          </p:val>
                                        </p:tav>
                                        <p:tav tm="100000">
                                          <p:val>
                                            <p:strVal val="#ppt_x"/>
                                          </p:val>
                                        </p:tav>
                                      </p:tavLst>
                                    </p:anim>
                                    <p:anim calcmode="lin" valueType="num">
                                      <p:cBhvr additive="base">
                                        <p:cTn id="16"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57"/>
                                        </p:tgtEl>
                                        <p:attrNameLst>
                                          <p:attrName>style.visibility</p:attrName>
                                        </p:attrNameLst>
                                      </p:cBhvr>
                                      <p:to>
                                        <p:strVal val="visible"/>
                                      </p:to>
                                    </p:set>
                                    <p:anim calcmode="lin" valueType="num">
                                      <p:cBhvr additive="base">
                                        <p:cTn id="29" dur="500" fill="hold"/>
                                        <p:tgtEl>
                                          <p:spTgt spid="2057"/>
                                        </p:tgtEl>
                                        <p:attrNameLst>
                                          <p:attrName>ppt_x</p:attrName>
                                        </p:attrNameLst>
                                      </p:cBhvr>
                                      <p:tavLst>
                                        <p:tav tm="0">
                                          <p:val>
                                            <p:strVal val="#ppt_x"/>
                                          </p:val>
                                        </p:tav>
                                        <p:tav tm="100000">
                                          <p:val>
                                            <p:strVal val="#ppt_x"/>
                                          </p:val>
                                        </p:tav>
                                      </p:tavLst>
                                    </p:anim>
                                    <p:anim calcmode="lin" valueType="num">
                                      <p:cBhvr additive="base">
                                        <p:cTn id="30"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lvl="1" algn="ctr"/>
            <a:r>
              <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rPr>
              <a:t>Identifying </a:t>
            </a: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LGBT </a:t>
            </a:r>
            <a:r>
              <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rPr>
              <a:t>People in Evaluation Research: </a:t>
            </a: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
            </a:r>
            <a:b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b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What</a:t>
            </a:r>
            <a:r>
              <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rPr>
              <a:t>, When, &amp; How to Ask</a:t>
            </a:r>
          </a:p>
        </p:txBody>
      </p:sp>
    </p:spTree>
    <p:extLst>
      <p:ext uri="{BB962C8B-B14F-4D97-AF65-F5344CB8AC3E}">
        <p14:creationId xmlns:p14="http://schemas.microsoft.com/office/powerpoint/2010/main" val="3803950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Key Questions</a:t>
            </a:r>
            <a:endParaRPr lang="en-US" dirty="0"/>
          </a:p>
        </p:txBody>
      </p:sp>
      <p:sp>
        <p:nvSpPr>
          <p:cNvPr id="3" name="Content Placeholder 2"/>
          <p:cNvSpPr>
            <a:spLocks noGrp="1"/>
          </p:cNvSpPr>
          <p:nvPr>
            <p:ph idx="1"/>
          </p:nvPr>
        </p:nvSpPr>
        <p:spPr/>
        <p:txBody>
          <a:bodyPr>
            <a:normAutofit/>
          </a:bodyPr>
          <a:lstStyle/>
          <a:p>
            <a:r>
              <a:rPr lang="en-US" dirty="0" smtClean="0"/>
              <a:t>What do you want to assess?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What is your sample?</a:t>
            </a:r>
          </a:p>
          <a:p>
            <a:pPr lvl="1"/>
            <a:endParaRPr lang="en-US" dirty="0"/>
          </a:p>
        </p:txBody>
      </p:sp>
    </p:spTree>
    <p:extLst>
      <p:ext uri="{BB962C8B-B14F-4D97-AF65-F5344CB8AC3E}">
        <p14:creationId xmlns:p14="http://schemas.microsoft.com/office/powerpoint/2010/main" val="4181098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Key Questions</a:t>
            </a:r>
            <a:endParaRPr lang="en-US" dirty="0"/>
          </a:p>
        </p:txBody>
      </p:sp>
      <p:sp>
        <p:nvSpPr>
          <p:cNvPr id="3" name="Content Placeholder 2"/>
          <p:cNvSpPr>
            <a:spLocks noGrp="1"/>
          </p:cNvSpPr>
          <p:nvPr>
            <p:ph idx="1"/>
          </p:nvPr>
        </p:nvSpPr>
        <p:spPr/>
        <p:txBody>
          <a:bodyPr>
            <a:normAutofit/>
          </a:bodyPr>
          <a:lstStyle/>
          <a:p>
            <a:r>
              <a:rPr lang="en-US" dirty="0" smtClean="0"/>
              <a:t>What do you want to assess?</a:t>
            </a:r>
          </a:p>
          <a:p>
            <a:endParaRPr lang="en-US" sz="800" dirty="0" smtClean="0"/>
          </a:p>
          <a:p>
            <a:pPr lvl="1"/>
            <a:r>
              <a:rPr lang="en-US" sz="2000" dirty="0" smtClean="0"/>
              <a:t>Sexual orientation:</a:t>
            </a:r>
          </a:p>
          <a:p>
            <a:pPr lvl="2"/>
            <a:r>
              <a:rPr lang="en-US" sz="1800" dirty="0" smtClean="0"/>
              <a:t>Identity?</a:t>
            </a:r>
          </a:p>
          <a:p>
            <a:pPr lvl="2"/>
            <a:r>
              <a:rPr lang="en-US" sz="1800" dirty="0" smtClean="0"/>
              <a:t>Attraction?</a:t>
            </a:r>
          </a:p>
          <a:p>
            <a:pPr lvl="2"/>
            <a:r>
              <a:rPr lang="en-US" sz="1800" dirty="0" smtClean="0"/>
              <a:t>Behavior?</a:t>
            </a:r>
          </a:p>
          <a:p>
            <a:pPr lvl="2"/>
            <a:endParaRPr lang="en-US" sz="1000" dirty="0" smtClean="0"/>
          </a:p>
          <a:p>
            <a:pPr lvl="1"/>
            <a:r>
              <a:rPr lang="en-US" sz="2000" dirty="0" smtClean="0"/>
              <a:t>Gender:</a:t>
            </a:r>
          </a:p>
          <a:p>
            <a:pPr lvl="2"/>
            <a:r>
              <a:rPr lang="en-US" sz="1800" dirty="0" smtClean="0"/>
              <a:t>Gender identity?</a:t>
            </a:r>
          </a:p>
          <a:p>
            <a:pPr lvl="2"/>
            <a:r>
              <a:rPr lang="en-US" sz="1800" dirty="0" smtClean="0"/>
              <a:t>Transgender status? (identity, or assigned sex/gender non-alignment?)</a:t>
            </a:r>
          </a:p>
          <a:p>
            <a:pPr lvl="2"/>
            <a:r>
              <a:rPr lang="en-US" sz="1800" dirty="0" smtClean="0"/>
              <a:t>Gender expression/ gender nonconformity</a:t>
            </a:r>
          </a:p>
          <a:p>
            <a:endParaRPr lang="en-US" dirty="0" smtClean="0"/>
          </a:p>
          <a:p>
            <a:r>
              <a:rPr lang="en-US" dirty="0" smtClean="0"/>
              <a:t>What is your sample?</a:t>
            </a:r>
          </a:p>
          <a:p>
            <a:pPr lvl="1"/>
            <a:endParaRPr lang="en-US" dirty="0"/>
          </a:p>
        </p:txBody>
      </p:sp>
    </p:spTree>
    <p:extLst>
      <p:ext uri="{BB962C8B-B14F-4D97-AF65-F5344CB8AC3E}">
        <p14:creationId xmlns:p14="http://schemas.microsoft.com/office/powerpoint/2010/main" val="4181098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Key Questions</a:t>
            </a:r>
            <a:endParaRPr lang="en-US" dirty="0"/>
          </a:p>
        </p:txBody>
      </p:sp>
      <p:sp>
        <p:nvSpPr>
          <p:cNvPr id="3" name="Content Placeholder 2"/>
          <p:cNvSpPr>
            <a:spLocks noGrp="1"/>
          </p:cNvSpPr>
          <p:nvPr>
            <p:ph idx="1"/>
          </p:nvPr>
        </p:nvSpPr>
        <p:spPr>
          <a:xfrm>
            <a:off x="457200" y="1371600"/>
            <a:ext cx="8229600" cy="5486400"/>
          </a:xfrm>
        </p:spPr>
        <p:txBody>
          <a:bodyPr>
            <a:normAutofit fontScale="92500" lnSpcReduction="10000"/>
          </a:bodyPr>
          <a:lstStyle/>
          <a:p>
            <a:r>
              <a:rPr lang="en-US" sz="2600" dirty="0" smtClean="0"/>
              <a:t>What do you want to assess?</a:t>
            </a:r>
          </a:p>
          <a:p>
            <a:endParaRPr lang="en-US" sz="800" dirty="0" smtClean="0"/>
          </a:p>
          <a:p>
            <a:pPr lvl="1"/>
            <a:r>
              <a:rPr lang="en-US" sz="2200" dirty="0" smtClean="0"/>
              <a:t>Sexual orientation:</a:t>
            </a:r>
          </a:p>
          <a:p>
            <a:pPr lvl="2"/>
            <a:r>
              <a:rPr lang="en-US" sz="1900" dirty="0" smtClean="0"/>
              <a:t>Identity?</a:t>
            </a:r>
          </a:p>
          <a:p>
            <a:pPr lvl="2"/>
            <a:r>
              <a:rPr lang="en-US" sz="1900" dirty="0" smtClean="0"/>
              <a:t>Attraction?</a:t>
            </a:r>
          </a:p>
          <a:p>
            <a:pPr lvl="2"/>
            <a:r>
              <a:rPr lang="en-US" sz="1900" dirty="0" smtClean="0"/>
              <a:t>Behavior?</a:t>
            </a:r>
          </a:p>
          <a:p>
            <a:pPr lvl="2"/>
            <a:endParaRPr lang="en-US" sz="1100" dirty="0" smtClean="0"/>
          </a:p>
          <a:p>
            <a:pPr lvl="1"/>
            <a:r>
              <a:rPr lang="en-US" sz="2200" dirty="0" smtClean="0"/>
              <a:t>Gender:</a:t>
            </a:r>
          </a:p>
          <a:p>
            <a:pPr lvl="2"/>
            <a:r>
              <a:rPr lang="en-US" sz="1900" dirty="0" smtClean="0"/>
              <a:t>Gender identity?</a:t>
            </a:r>
          </a:p>
          <a:p>
            <a:pPr lvl="2"/>
            <a:r>
              <a:rPr lang="en-US" sz="1900" dirty="0" smtClean="0"/>
              <a:t>Transgender status? (identity or assigned sex/gender non-alignment?)</a:t>
            </a:r>
          </a:p>
          <a:p>
            <a:pPr lvl="2"/>
            <a:r>
              <a:rPr lang="en-US" sz="1900" dirty="0" smtClean="0"/>
              <a:t>Gender expression/ gender nonconformity</a:t>
            </a:r>
          </a:p>
          <a:p>
            <a:endParaRPr lang="en-US" dirty="0" smtClean="0"/>
          </a:p>
          <a:p>
            <a:r>
              <a:rPr lang="en-US" sz="2600" dirty="0" smtClean="0"/>
              <a:t>What is your sample?</a:t>
            </a:r>
          </a:p>
          <a:p>
            <a:endParaRPr lang="en-US" sz="900" dirty="0" smtClean="0"/>
          </a:p>
          <a:p>
            <a:pPr lvl="2"/>
            <a:r>
              <a:rPr lang="en-US" sz="1900" dirty="0" smtClean="0"/>
              <a:t>LGBT specific or general population?</a:t>
            </a:r>
          </a:p>
          <a:p>
            <a:pPr lvl="1"/>
            <a:endParaRPr lang="en-US" sz="1100" dirty="0" smtClean="0"/>
          </a:p>
          <a:p>
            <a:pPr lvl="2"/>
            <a:r>
              <a:rPr lang="en-US" sz="1900" dirty="0" smtClean="0"/>
              <a:t>Age range?</a:t>
            </a:r>
          </a:p>
          <a:p>
            <a:endParaRPr lang="en-US" dirty="0" smtClean="0"/>
          </a:p>
          <a:p>
            <a:pPr lvl="1"/>
            <a:endParaRPr lang="en-US" dirty="0"/>
          </a:p>
        </p:txBody>
      </p:sp>
    </p:spTree>
    <p:extLst>
      <p:ext uri="{BB962C8B-B14F-4D97-AF65-F5344CB8AC3E}">
        <p14:creationId xmlns:p14="http://schemas.microsoft.com/office/powerpoint/2010/main" val="4181098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lvl="1" algn="ctr"/>
            <a:r>
              <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rPr>
              <a:t>Identifying </a:t>
            </a: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LGBT </a:t>
            </a:r>
            <a:r>
              <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rPr>
              <a:t>People in Evaluation Research: </a:t>
            </a: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
            </a:r>
            <a:b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b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What</a:t>
            </a:r>
            <a:r>
              <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rPr>
              <a:t>, When, &amp; How to Ask</a:t>
            </a:r>
          </a:p>
        </p:txBody>
      </p:sp>
      <p:sp>
        <p:nvSpPr>
          <p:cNvPr id="5" name="Text Placeholder 4"/>
          <p:cNvSpPr>
            <a:spLocks noGrp="1"/>
          </p:cNvSpPr>
          <p:nvPr>
            <p:ph type="body" idx="1"/>
          </p:nvPr>
        </p:nvSpPr>
        <p:spPr>
          <a:xfrm>
            <a:off x="722313" y="4191000"/>
            <a:ext cx="7772400" cy="1131887"/>
          </a:xfrm>
        </p:spPr>
        <p:txBody>
          <a:bodyPr>
            <a:normAutofit/>
          </a:bodyPr>
          <a:lstStyle/>
          <a:p>
            <a:r>
              <a:rPr lang="en-US" sz="4000" b="1" dirty="0" smtClean="0">
                <a:solidFill>
                  <a:schemeClr val="accent3">
                    <a:lumMod val="75000"/>
                  </a:schemeClr>
                </a:solidFill>
                <a:latin typeface="Arial" pitchFamily="34" charset="0"/>
                <a:cs typeface="Arial" pitchFamily="34" charset="0"/>
              </a:rPr>
              <a:t>Adults</a:t>
            </a:r>
            <a:endParaRPr lang="en-US" sz="4000" b="1" dirty="0">
              <a:latin typeface="Arial" pitchFamily="34" charset="0"/>
              <a:cs typeface="Arial" pitchFamily="34" charset="0"/>
            </a:endParaRPr>
          </a:p>
        </p:txBody>
      </p:sp>
    </p:spTree>
    <p:extLst>
      <p:ext uri="{BB962C8B-B14F-4D97-AF65-F5344CB8AC3E}">
        <p14:creationId xmlns:p14="http://schemas.microsoft.com/office/powerpoint/2010/main" val="3803950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davidrcollins.com/wp-content/uploads/2011/03/dr_pep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 y="1371600"/>
            <a:ext cx="8412480"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Measuring Sexual Identity &amp; Gender</a:t>
            </a:r>
            <a:endParaRPr lang="en-US" dirty="0"/>
          </a:p>
        </p:txBody>
      </p:sp>
    </p:spTree>
    <p:extLst>
      <p:ext uri="{BB962C8B-B14F-4D97-AF65-F5344CB8AC3E}">
        <p14:creationId xmlns:p14="http://schemas.microsoft.com/office/powerpoint/2010/main" val="2460264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Focus on Sexual Identity</a:t>
            </a:r>
            <a:endParaRPr lang="en-US" dirty="0"/>
          </a:p>
        </p:txBody>
      </p:sp>
      <p:sp>
        <p:nvSpPr>
          <p:cNvPr id="3" name="Content Placeholder 2"/>
          <p:cNvSpPr>
            <a:spLocks noGrp="1"/>
          </p:cNvSpPr>
          <p:nvPr>
            <p:ph idx="1"/>
          </p:nvPr>
        </p:nvSpPr>
        <p:spPr>
          <a:xfrm>
            <a:off x="457200" y="1295401"/>
            <a:ext cx="4419600" cy="4762499"/>
          </a:xfrm>
        </p:spPr>
        <p:txBody>
          <a:bodyPr/>
          <a:lstStyle/>
          <a:p>
            <a:r>
              <a:rPr lang="en-US" dirty="0" smtClean="0"/>
              <a:t>Assessing the “LGB” &amp; “Q” parts of the community</a:t>
            </a:r>
          </a:p>
          <a:p>
            <a:r>
              <a:rPr lang="en-US" dirty="0" smtClean="0"/>
              <a:t>Lack of national data &amp; estimates for sexual minorities</a:t>
            </a:r>
          </a:p>
          <a:p>
            <a:pPr lvl="1"/>
            <a:r>
              <a:rPr lang="en-US" sz="2000" dirty="0" smtClean="0"/>
              <a:t>Sexual orientation not included on U.S. Census / American Community Survey (ACS)</a:t>
            </a:r>
          </a:p>
          <a:p>
            <a:pPr lvl="1"/>
            <a:r>
              <a:rPr lang="en-US" sz="2000" dirty="0" smtClean="0"/>
              <a:t>Same-sex households ≠ LGBQ individuals</a:t>
            </a:r>
          </a:p>
          <a:p>
            <a:r>
              <a:rPr lang="en-US" dirty="0" smtClean="0"/>
              <a:t>No federal office oversees LGBT issues</a:t>
            </a:r>
          </a:p>
        </p:txBody>
      </p:sp>
      <p:pic>
        <p:nvPicPr>
          <p:cNvPr id="1028" name="Picture 4" descr="http://farm3.static.flickr.com/2285/2150060539_78557a83a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725" y="1333500"/>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098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Sexual Identity</a:t>
            </a:r>
            <a:endParaRPr lang="en-US" dirty="0"/>
          </a:p>
        </p:txBody>
      </p:sp>
      <p:sp>
        <p:nvSpPr>
          <p:cNvPr id="3" name="Content Placeholder 2"/>
          <p:cNvSpPr>
            <a:spLocks noGrp="1"/>
          </p:cNvSpPr>
          <p:nvPr>
            <p:ph idx="1"/>
          </p:nvPr>
        </p:nvSpPr>
        <p:spPr>
          <a:xfrm>
            <a:off x="457200" y="1219200"/>
            <a:ext cx="8229600" cy="4953000"/>
          </a:xfrm>
        </p:spPr>
        <p:txBody>
          <a:bodyPr/>
          <a:lstStyle/>
          <a:p>
            <a:r>
              <a:rPr lang="en-US" dirty="0" smtClean="0"/>
              <a:t>Issues &amp; challenges</a:t>
            </a:r>
          </a:p>
          <a:p>
            <a:pPr lvl="1"/>
            <a:r>
              <a:rPr lang="en-US" sz="2000" dirty="0"/>
              <a:t>Fluid, dynamic &amp; complex construct to measure</a:t>
            </a:r>
          </a:p>
          <a:p>
            <a:pPr lvl="1"/>
            <a:r>
              <a:rPr lang="en-US" sz="2000" dirty="0" smtClean="0"/>
              <a:t>Missing data &amp; misclassification</a:t>
            </a:r>
          </a:p>
          <a:p>
            <a:pPr lvl="1"/>
            <a:r>
              <a:rPr lang="en-US" sz="2000" dirty="0" smtClean="0"/>
              <a:t>Personal beliefs &amp; unfounded fears</a:t>
            </a:r>
          </a:p>
          <a:p>
            <a:r>
              <a:rPr lang="en-US" dirty="0" smtClean="0"/>
              <a:t>Current recommendations</a:t>
            </a:r>
          </a:p>
          <a:p>
            <a:pPr lvl="1"/>
            <a:r>
              <a:rPr lang="en-US" sz="2000" dirty="0" smtClean="0"/>
              <a:t>Be clear in what you want to asses…identity vs. behavior vs. attraction vs. community affiliation</a:t>
            </a:r>
          </a:p>
          <a:p>
            <a:pPr lvl="1"/>
            <a:r>
              <a:rPr lang="en-US" sz="2000" dirty="0" smtClean="0"/>
              <a:t>Ask for what you want to know… “Do you consider yourself” or “Do you think of yourself as”</a:t>
            </a:r>
          </a:p>
          <a:p>
            <a:pPr lvl="1"/>
            <a:r>
              <a:rPr lang="en-US" sz="2000" dirty="0" smtClean="0"/>
              <a:t>Do not </a:t>
            </a:r>
            <a:r>
              <a:rPr lang="en-US" sz="2000" u="sng" dirty="0" smtClean="0"/>
              <a:t>solely</a:t>
            </a:r>
            <a:r>
              <a:rPr lang="en-US" sz="2000" dirty="0" smtClean="0"/>
              <a:t> use the terms “</a:t>
            </a:r>
            <a:r>
              <a:rPr lang="en-US" sz="2000" dirty="0"/>
              <a:t>heterosexual</a:t>
            </a:r>
            <a:r>
              <a:rPr lang="en-US" sz="2000" dirty="0" smtClean="0"/>
              <a:t>” and “homosexual” </a:t>
            </a:r>
          </a:p>
          <a:p>
            <a:pPr lvl="1"/>
            <a:r>
              <a:rPr lang="en-US" sz="2000" dirty="0" smtClean="0"/>
              <a:t>Include terms “straight” and “lesbian or gay”</a:t>
            </a:r>
          </a:p>
          <a:p>
            <a:pPr lvl="1"/>
            <a:r>
              <a:rPr lang="en-US" sz="2000" dirty="0" smtClean="0"/>
              <a:t>Offer option of “Something else” (not “Other”)</a:t>
            </a:r>
          </a:p>
          <a:p>
            <a:pPr lvl="1"/>
            <a:r>
              <a:rPr lang="en-US" sz="2000" dirty="0" smtClean="0"/>
              <a:t>Place non-minority response lower in response option list</a:t>
            </a:r>
          </a:p>
          <a:p>
            <a:pPr marL="57150" indent="0">
              <a:buNone/>
            </a:pPr>
            <a:endParaRPr lang="en-US" i="1" dirty="0"/>
          </a:p>
        </p:txBody>
      </p:sp>
    </p:spTree>
    <p:extLst>
      <p:ext uri="{BB962C8B-B14F-4D97-AF65-F5344CB8AC3E}">
        <p14:creationId xmlns:p14="http://schemas.microsoft.com/office/powerpoint/2010/main" val="2492514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lnSpc>
                <a:spcPct val="100000"/>
              </a:lnSpc>
            </a:pPr>
            <a:r>
              <a:rPr lang="en-US" dirty="0" smtClean="0"/>
              <a:t>Lesbian, Gay, Bisexual, and Transgender (LGBT) Issues TIG</a:t>
            </a:r>
            <a:endParaRPr lang="en-US" dirty="0"/>
          </a:p>
        </p:txBody>
      </p:sp>
      <p:sp>
        <p:nvSpPr>
          <p:cNvPr id="3" name="Content Placeholder 2"/>
          <p:cNvSpPr>
            <a:spLocks noGrp="1"/>
          </p:cNvSpPr>
          <p:nvPr>
            <p:ph idx="1"/>
          </p:nvPr>
        </p:nvSpPr>
        <p:spPr>
          <a:xfrm>
            <a:off x="457200" y="1676400"/>
            <a:ext cx="8229600" cy="4754563"/>
          </a:xfrm>
        </p:spPr>
        <p:txBody>
          <a:bodyPr>
            <a:normAutofit/>
          </a:bodyPr>
          <a:lstStyle/>
          <a:p>
            <a:r>
              <a:rPr lang="en-US" dirty="0" smtClean="0"/>
              <a:t>Provides </a:t>
            </a:r>
            <a:r>
              <a:rPr lang="en-US" dirty="0"/>
              <a:t>visibility of and support for LGBT issues </a:t>
            </a:r>
            <a:r>
              <a:rPr lang="en-US" dirty="0" smtClean="0"/>
              <a:t>within AEA</a:t>
            </a:r>
          </a:p>
          <a:p>
            <a:pPr marL="0" indent="0">
              <a:buNone/>
            </a:pPr>
            <a:endParaRPr lang="en-US" dirty="0"/>
          </a:p>
          <a:p>
            <a:r>
              <a:rPr lang="en-US" dirty="0" smtClean="0"/>
              <a:t>Promotes </a:t>
            </a:r>
            <a:r>
              <a:rPr lang="en-US" dirty="0"/>
              <a:t>better understanding of LGBT </a:t>
            </a:r>
            <a:r>
              <a:rPr lang="en-US" dirty="0" smtClean="0"/>
              <a:t>issues</a:t>
            </a:r>
          </a:p>
          <a:p>
            <a:endParaRPr lang="en-US" sz="800" dirty="0" smtClean="0"/>
          </a:p>
          <a:p>
            <a:pPr lvl="1"/>
            <a:r>
              <a:rPr lang="en-US" sz="2000" dirty="0" smtClean="0"/>
              <a:t>Develops </a:t>
            </a:r>
            <a:r>
              <a:rPr lang="en-US" sz="2000" dirty="0"/>
              <a:t>and </a:t>
            </a:r>
            <a:r>
              <a:rPr lang="en-US" sz="2000" dirty="0" smtClean="0"/>
              <a:t>sponsors </a:t>
            </a:r>
            <a:r>
              <a:rPr lang="en-US" sz="2000" dirty="0"/>
              <a:t>LGBT-focused conference </a:t>
            </a:r>
            <a:r>
              <a:rPr lang="en-US" sz="2000" dirty="0" smtClean="0"/>
              <a:t>programs</a:t>
            </a:r>
          </a:p>
          <a:p>
            <a:pPr lvl="1"/>
            <a:endParaRPr lang="en-US" sz="1000" dirty="0" smtClean="0"/>
          </a:p>
          <a:p>
            <a:pPr lvl="1"/>
            <a:r>
              <a:rPr lang="en-US" sz="2000" dirty="0" smtClean="0"/>
              <a:t>Provides </a:t>
            </a:r>
            <a:r>
              <a:rPr lang="en-US" sz="2000" dirty="0"/>
              <a:t>support and guidance for evaluators working with LGBT related </a:t>
            </a:r>
            <a:r>
              <a:rPr lang="en-US" sz="2000" dirty="0" smtClean="0"/>
              <a:t>issues</a:t>
            </a:r>
          </a:p>
          <a:p>
            <a:pPr lvl="1"/>
            <a:endParaRPr lang="en-US" sz="1000" dirty="0" smtClean="0"/>
          </a:p>
          <a:p>
            <a:pPr lvl="1"/>
            <a:r>
              <a:rPr lang="en-US" sz="2000" dirty="0" smtClean="0"/>
              <a:t>Further enhances </a:t>
            </a:r>
            <a:r>
              <a:rPr lang="en-US" sz="2000" dirty="0"/>
              <a:t>and </a:t>
            </a:r>
            <a:r>
              <a:rPr lang="en-US" sz="2000" dirty="0" smtClean="0"/>
              <a:t>supports </a:t>
            </a:r>
            <a:r>
              <a:rPr lang="en-US" sz="2000" dirty="0"/>
              <a:t>the diversity efforts within AEA and our profession</a:t>
            </a:r>
            <a:r>
              <a:rPr lang="en-US" sz="2000" dirty="0" smtClean="0"/>
              <a:t>.</a:t>
            </a:r>
          </a:p>
        </p:txBody>
      </p:sp>
    </p:spTree>
    <p:extLst>
      <p:ext uri="{BB962C8B-B14F-4D97-AF65-F5344CB8AC3E}">
        <p14:creationId xmlns:p14="http://schemas.microsoft.com/office/powerpoint/2010/main" val="3397224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Adult Item – Sexual Identity</a:t>
            </a:r>
            <a:endParaRPr lang="en-US" dirty="0"/>
          </a:p>
        </p:txBody>
      </p:sp>
      <p:sp>
        <p:nvSpPr>
          <p:cNvPr id="3" name="Content Placeholder 2"/>
          <p:cNvSpPr>
            <a:spLocks noGrp="1"/>
          </p:cNvSpPr>
          <p:nvPr>
            <p:ph idx="1"/>
          </p:nvPr>
        </p:nvSpPr>
        <p:spPr>
          <a:xfrm>
            <a:off x="457200" y="1219200"/>
            <a:ext cx="8229600" cy="4906963"/>
          </a:xfrm>
        </p:spPr>
        <p:txBody>
          <a:bodyPr/>
          <a:lstStyle/>
          <a:p>
            <a:pPr marL="57150" indent="0">
              <a:buNone/>
            </a:pPr>
            <a:r>
              <a:rPr lang="en-US" i="1" dirty="0"/>
              <a:t>“Do you think of yourself as:</a:t>
            </a:r>
          </a:p>
          <a:p>
            <a:pPr marL="514350" indent="-457200">
              <a:buAutoNum type="alphaLcPeriod"/>
            </a:pPr>
            <a:r>
              <a:rPr lang="en-US" i="1" dirty="0"/>
              <a:t>Gay or lesbian</a:t>
            </a:r>
          </a:p>
          <a:p>
            <a:pPr marL="514350" indent="-457200">
              <a:buAutoNum type="alphaLcPeriod"/>
            </a:pPr>
            <a:r>
              <a:rPr lang="en-US" i="1" dirty="0"/>
              <a:t>Straight, that is not gay or lesbian</a:t>
            </a:r>
          </a:p>
          <a:p>
            <a:pPr marL="514350" indent="-457200">
              <a:buAutoNum type="alphaLcPeriod"/>
            </a:pPr>
            <a:r>
              <a:rPr lang="en-US" i="1" dirty="0"/>
              <a:t>Bisexual</a:t>
            </a:r>
          </a:p>
          <a:p>
            <a:pPr marL="514350" indent="-457200">
              <a:buAutoNum type="alphaLcPeriod"/>
            </a:pPr>
            <a:r>
              <a:rPr lang="en-US" i="1" dirty="0"/>
              <a:t>Something </a:t>
            </a:r>
            <a:r>
              <a:rPr lang="en-US" i="1" dirty="0" smtClean="0"/>
              <a:t>else</a:t>
            </a:r>
          </a:p>
          <a:p>
            <a:pPr marL="514350" indent="-457200">
              <a:buAutoNum type="alphaLcPeriod"/>
            </a:pPr>
            <a:r>
              <a:rPr lang="en-US" i="1" dirty="0" smtClean="0"/>
              <a:t>Not sure”</a:t>
            </a:r>
          </a:p>
          <a:p>
            <a:pPr marL="57150" indent="0">
              <a:buNone/>
            </a:pPr>
            <a:endParaRPr lang="en-US" sz="1600" dirty="0" smtClean="0"/>
          </a:p>
          <a:p>
            <a:pPr marL="57150" indent="0" algn="ctr">
              <a:buNone/>
            </a:pPr>
            <a:r>
              <a:rPr lang="en-US" sz="1600" dirty="0" smtClean="0"/>
              <a:t>*******************************************************************************************</a:t>
            </a:r>
          </a:p>
          <a:p>
            <a:pPr marL="400050"/>
            <a:r>
              <a:rPr lang="en-US" dirty="0"/>
              <a:t>Could have gender-specific response </a:t>
            </a:r>
            <a:r>
              <a:rPr lang="en-US" dirty="0" smtClean="0"/>
              <a:t>options</a:t>
            </a:r>
          </a:p>
          <a:p>
            <a:pPr marL="400050"/>
            <a:r>
              <a:rPr lang="en-US" dirty="0" smtClean="0"/>
              <a:t>Branching option for responses </a:t>
            </a:r>
            <a:r>
              <a:rPr lang="en-US" i="1" dirty="0" smtClean="0"/>
              <a:t>d</a:t>
            </a:r>
            <a:r>
              <a:rPr lang="en-US" dirty="0" smtClean="0"/>
              <a:t> &amp; </a:t>
            </a:r>
            <a:r>
              <a:rPr lang="en-US" i="1" dirty="0" smtClean="0"/>
              <a:t>e</a:t>
            </a:r>
            <a:endParaRPr lang="en-US" dirty="0" smtClean="0"/>
          </a:p>
          <a:p>
            <a:pPr marL="800100" lvl="1"/>
            <a:r>
              <a:rPr lang="en-US" sz="2000" dirty="0" smtClean="0"/>
              <a:t>Allows you to meaningfully categorize those respondents</a:t>
            </a:r>
          </a:p>
        </p:txBody>
      </p:sp>
    </p:spTree>
    <p:extLst>
      <p:ext uri="{BB962C8B-B14F-4D97-AF65-F5344CB8AC3E}">
        <p14:creationId xmlns:p14="http://schemas.microsoft.com/office/powerpoint/2010/main" val="881933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See What I See?</a:t>
            </a:r>
            <a:endParaRPr lang="en-US" dirty="0"/>
          </a:p>
        </p:txBody>
      </p:sp>
      <p:sp>
        <p:nvSpPr>
          <p:cNvPr id="3" name="Content Placeholder 2"/>
          <p:cNvSpPr>
            <a:spLocks noGrp="1"/>
          </p:cNvSpPr>
          <p:nvPr>
            <p:ph idx="1"/>
          </p:nvPr>
        </p:nvSpPr>
        <p:spPr/>
        <p:txBody>
          <a:bodyPr/>
          <a:lstStyle/>
          <a:p>
            <a:r>
              <a:rPr lang="en-US" dirty="0" smtClean="0"/>
              <a:t>Focus on the “T” and “Q”</a:t>
            </a:r>
          </a:p>
          <a:p>
            <a:r>
              <a:rPr lang="en-US" dirty="0" smtClean="0"/>
              <a:t>Trans invisibility</a:t>
            </a:r>
          </a:p>
          <a:p>
            <a:pPr lvl="1"/>
            <a:r>
              <a:rPr lang="en-US" sz="2000" dirty="0" smtClean="0"/>
              <a:t>In </a:t>
            </a:r>
            <a:r>
              <a:rPr lang="en-US" sz="2000" dirty="0" err="1" smtClean="0"/>
              <a:t>heteronormative</a:t>
            </a:r>
            <a:r>
              <a:rPr lang="en-US" sz="2000" dirty="0" smtClean="0"/>
              <a:t> society</a:t>
            </a:r>
          </a:p>
          <a:p>
            <a:pPr lvl="1"/>
            <a:r>
              <a:rPr lang="en-US" sz="2000" dirty="0" smtClean="0"/>
              <a:t>In LGBT communities</a:t>
            </a:r>
          </a:p>
          <a:p>
            <a:r>
              <a:rPr lang="en-US" dirty="0" smtClean="0"/>
              <a:t>Diversity within transgender communities</a:t>
            </a:r>
          </a:p>
          <a:p>
            <a:pPr lvl="1"/>
            <a:r>
              <a:rPr lang="en-US" sz="2000" dirty="0" smtClean="0"/>
              <a:t>Not every transgender person wants </a:t>
            </a:r>
            <a:r>
              <a:rPr lang="en-US" sz="2000" dirty="0"/>
              <a:t>hormonal or </a:t>
            </a:r>
            <a:r>
              <a:rPr lang="en-US" sz="2000" dirty="0" smtClean="0"/>
              <a:t>surgical body modification</a:t>
            </a:r>
          </a:p>
          <a:p>
            <a:pPr lvl="1"/>
            <a:r>
              <a:rPr lang="en-US" sz="2000" dirty="0" smtClean="0"/>
              <a:t>Someone who does not want to be a woman might not necessarily want to be a man</a:t>
            </a:r>
          </a:p>
          <a:p>
            <a:r>
              <a:rPr lang="en-US" dirty="0" smtClean="0"/>
              <a:t>New to our societal discourse</a:t>
            </a:r>
          </a:p>
          <a:p>
            <a:pPr lvl="1"/>
            <a:r>
              <a:rPr lang="en-US" sz="2000" dirty="0" smtClean="0"/>
              <a:t>Gender is an old concept, but…</a:t>
            </a:r>
          </a:p>
          <a:p>
            <a:pPr lvl="1"/>
            <a:r>
              <a:rPr lang="en-US" sz="2000" dirty="0" smtClean="0"/>
              <a:t>Measurement is under construction, in flux, dynamic</a:t>
            </a:r>
            <a:endParaRPr lang="en-US" sz="2000" dirty="0"/>
          </a:p>
        </p:txBody>
      </p:sp>
    </p:spTree>
    <p:extLst>
      <p:ext uri="{BB962C8B-B14F-4D97-AF65-F5344CB8AC3E}">
        <p14:creationId xmlns:p14="http://schemas.microsoft.com/office/powerpoint/2010/main" val="2162415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Gender &amp; Sex</a:t>
            </a:r>
            <a:endParaRPr lang="en-US" dirty="0"/>
          </a:p>
        </p:txBody>
      </p:sp>
      <p:sp>
        <p:nvSpPr>
          <p:cNvPr id="3" name="Content Placeholder 2"/>
          <p:cNvSpPr>
            <a:spLocks noGrp="1"/>
          </p:cNvSpPr>
          <p:nvPr>
            <p:ph idx="1"/>
          </p:nvPr>
        </p:nvSpPr>
        <p:spPr>
          <a:xfrm>
            <a:off x="457200" y="1295400"/>
            <a:ext cx="8229600" cy="5181600"/>
          </a:xfrm>
        </p:spPr>
        <p:txBody>
          <a:bodyPr/>
          <a:lstStyle/>
          <a:p>
            <a:r>
              <a:rPr lang="en-US" dirty="0" smtClean="0"/>
              <a:t>Important to decide what aspect of gender or sex is important to evaluation questions</a:t>
            </a:r>
          </a:p>
          <a:p>
            <a:pPr lvl="1"/>
            <a:r>
              <a:rPr lang="en-US" sz="2000" dirty="0" smtClean="0"/>
              <a:t>Gender identity</a:t>
            </a:r>
          </a:p>
          <a:p>
            <a:pPr lvl="1"/>
            <a:r>
              <a:rPr lang="en-US" sz="2000" dirty="0" smtClean="0"/>
              <a:t>Transgender status or history (as opposed to identity)</a:t>
            </a:r>
          </a:p>
          <a:p>
            <a:pPr lvl="1"/>
            <a:r>
              <a:rPr lang="en-US" sz="2000" dirty="0" smtClean="0"/>
              <a:t>Gender expression</a:t>
            </a:r>
          </a:p>
          <a:p>
            <a:pPr lvl="1"/>
            <a:r>
              <a:rPr lang="en-US" sz="2000" dirty="0" smtClean="0"/>
              <a:t>LGBT community affiliation</a:t>
            </a:r>
          </a:p>
          <a:p>
            <a:r>
              <a:rPr lang="en-US" dirty="0" smtClean="0"/>
              <a:t>Make sure response options fit the construct </a:t>
            </a:r>
          </a:p>
          <a:p>
            <a:pPr lvl="1"/>
            <a:r>
              <a:rPr lang="en-US" sz="2000" dirty="0" smtClean="0"/>
              <a:t>Male, Female, Something else </a:t>
            </a:r>
          </a:p>
          <a:p>
            <a:pPr lvl="1"/>
            <a:r>
              <a:rPr lang="en-US" sz="2000" dirty="0" smtClean="0"/>
              <a:t>Male, Female, Intersex/Ambiguous</a:t>
            </a:r>
          </a:p>
          <a:p>
            <a:pPr lvl="1"/>
            <a:r>
              <a:rPr lang="en-US" sz="2000" dirty="0" smtClean="0"/>
              <a:t>Masculine to Feminine scale</a:t>
            </a:r>
          </a:p>
          <a:p>
            <a:r>
              <a:rPr lang="en-US" dirty="0" smtClean="0"/>
              <a:t>Might need multiple items to get info you need</a:t>
            </a:r>
          </a:p>
          <a:p>
            <a:pPr lvl="1"/>
            <a:r>
              <a:rPr lang="en-US" sz="2000" dirty="0" smtClean="0"/>
              <a:t>Sex at birth PLUS Gender identity PLUS Transgender status</a:t>
            </a:r>
          </a:p>
        </p:txBody>
      </p:sp>
    </p:spTree>
    <p:extLst>
      <p:ext uri="{BB962C8B-B14F-4D97-AF65-F5344CB8AC3E}">
        <p14:creationId xmlns:p14="http://schemas.microsoft.com/office/powerpoint/2010/main" val="1214530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Transgender Status Item - Massachusetts</a:t>
            </a:r>
            <a:endParaRPr lang="en-US" dirty="0"/>
          </a:p>
        </p:txBody>
      </p:sp>
      <p:sp>
        <p:nvSpPr>
          <p:cNvPr id="3" name="Content Placeholder 2"/>
          <p:cNvSpPr>
            <a:spLocks noGrp="1"/>
          </p:cNvSpPr>
          <p:nvPr>
            <p:ph idx="1"/>
          </p:nvPr>
        </p:nvSpPr>
        <p:spPr/>
        <p:txBody>
          <a:bodyPr/>
          <a:lstStyle/>
          <a:p>
            <a:pPr marL="0" indent="0">
              <a:buNone/>
            </a:pPr>
            <a:r>
              <a:rPr lang="en-US" i="1" dirty="0" smtClean="0"/>
              <a:t>“Some </a:t>
            </a:r>
            <a:r>
              <a:rPr lang="en-US" i="1" dirty="0"/>
              <a:t>people describe themselves as transgender when they experience a different gender identity from their sex at birth. For example, a person born into a male body but who feels female or lives as a woman. Do you consider yourself to be transgender? </a:t>
            </a:r>
          </a:p>
          <a:p>
            <a:pPr marL="457200" indent="-457200">
              <a:buFont typeface="+mj-lt"/>
              <a:buAutoNum type="alphaLcPeriod"/>
            </a:pPr>
            <a:r>
              <a:rPr lang="en-US" i="1" dirty="0"/>
              <a:t>No </a:t>
            </a:r>
          </a:p>
          <a:p>
            <a:pPr marL="457200" indent="-457200">
              <a:buFont typeface="+mj-lt"/>
              <a:buAutoNum type="alphaLcPeriod"/>
            </a:pPr>
            <a:r>
              <a:rPr lang="en-US" i="1" dirty="0"/>
              <a:t>Yes, transgender male to female </a:t>
            </a:r>
          </a:p>
          <a:p>
            <a:pPr marL="457200" indent="-457200">
              <a:buFont typeface="+mj-lt"/>
              <a:buAutoNum type="alphaLcPeriod"/>
            </a:pPr>
            <a:r>
              <a:rPr lang="en-US" i="1" dirty="0"/>
              <a:t>Yes, transgender female to male </a:t>
            </a:r>
          </a:p>
          <a:p>
            <a:pPr marL="457200" indent="-457200">
              <a:buFont typeface="+mj-lt"/>
              <a:buAutoNum type="alphaLcPeriod"/>
            </a:pPr>
            <a:r>
              <a:rPr lang="en-US" i="1" dirty="0"/>
              <a:t>Yes, transgender do not identify as male or </a:t>
            </a:r>
            <a:r>
              <a:rPr lang="en-US" i="1" dirty="0" smtClean="0"/>
              <a:t>female</a:t>
            </a:r>
          </a:p>
          <a:p>
            <a:pPr marL="457200" indent="-457200">
              <a:buFont typeface="+mj-lt"/>
              <a:buAutoNum type="alphaLcPeriod"/>
            </a:pPr>
            <a:r>
              <a:rPr lang="en-US" i="1" dirty="0" smtClean="0"/>
              <a:t>Not sure”</a:t>
            </a:r>
            <a:endParaRPr lang="en-US" i="1" dirty="0"/>
          </a:p>
          <a:p>
            <a:endParaRPr lang="en-US" dirty="0"/>
          </a:p>
        </p:txBody>
      </p:sp>
    </p:spTree>
    <p:extLst>
      <p:ext uri="{BB962C8B-B14F-4D97-AF65-F5344CB8AC3E}">
        <p14:creationId xmlns:p14="http://schemas.microsoft.com/office/powerpoint/2010/main" val="1034132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Items - Oregon</a:t>
            </a:r>
            <a:endParaRPr lang="en-US" dirty="0"/>
          </a:p>
        </p:txBody>
      </p:sp>
      <p:sp>
        <p:nvSpPr>
          <p:cNvPr id="3" name="Content Placeholder 2"/>
          <p:cNvSpPr>
            <a:spLocks noGrp="1"/>
          </p:cNvSpPr>
          <p:nvPr>
            <p:ph idx="1"/>
          </p:nvPr>
        </p:nvSpPr>
        <p:spPr>
          <a:xfrm>
            <a:off x="609600" y="1371600"/>
            <a:ext cx="8229600" cy="4754563"/>
          </a:xfrm>
        </p:spPr>
        <p:txBody>
          <a:bodyPr/>
          <a:lstStyle/>
          <a:p>
            <a:pPr marL="0" indent="0">
              <a:buNone/>
            </a:pPr>
            <a:r>
              <a:rPr lang="en-US" i="1" dirty="0"/>
              <a:t>What </a:t>
            </a:r>
            <a:r>
              <a:rPr lang="en-US" i="1" dirty="0" smtClean="0"/>
              <a:t>was your sex at </a:t>
            </a:r>
            <a:r>
              <a:rPr lang="en-US" i="1" dirty="0"/>
              <a:t>birth</a:t>
            </a:r>
            <a:r>
              <a:rPr lang="en-US" i="1" dirty="0" smtClean="0"/>
              <a:t>?</a:t>
            </a:r>
          </a:p>
          <a:p>
            <a:pPr marL="457200" indent="-457200">
              <a:buFont typeface="+mj-lt"/>
              <a:buAutoNum type="alphaLcPeriod"/>
            </a:pPr>
            <a:r>
              <a:rPr lang="en-US" i="1" dirty="0" smtClean="0"/>
              <a:t>Male </a:t>
            </a:r>
            <a:endParaRPr lang="en-US" i="1" dirty="0"/>
          </a:p>
          <a:p>
            <a:pPr marL="457200" indent="-457200">
              <a:buFont typeface="+mj-lt"/>
              <a:buAutoNum type="alphaLcPeriod"/>
            </a:pPr>
            <a:r>
              <a:rPr lang="en-US" i="1" dirty="0" smtClean="0"/>
              <a:t>Female</a:t>
            </a:r>
            <a:endParaRPr lang="en-US" i="1" dirty="0"/>
          </a:p>
          <a:p>
            <a:pPr marL="457200" indent="-457200">
              <a:buFont typeface="+mj-lt"/>
              <a:buAutoNum type="alphaLcPeriod"/>
            </a:pPr>
            <a:r>
              <a:rPr lang="en-US" i="1" dirty="0" smtClean="0"/>
              <a:t>Intersex/Ambiguous</a:t>
            </a:r>
          </a:p>
          <a:p>
            <a:pPr marL="0" indent="0">
              <a:buNone/>
            </a:pPr>
            <a:endParaRPr lang="en-US" i="1" dirty="0"/>
          </a:p>
          <a:p>
            <a:pPr marL="0" indent="0">
              <a:buNone/>
            </a:pPr>
            <a:r>
              <a:rPr lang="en-US" i="1" dirty="0"/>
              <a:t>Some people identify as transgender if they have a different gender identity from their sex at birth. </a:t>
            </a:r>
            <a:r>
              <a:rPr lang="en-US" i="1" dirty="0" smtClean="0"/>
              <a:t>Do you consider yourself to be transgender?</a:t>
            </a:r>
            <a:endParaRPr lang="en-US" i="1" dirty="0"/>
          </a:p>
          <a:p>
            <a:pPr marL="457200" indent="-457200">
              <a:buFont typeface="+mj-lt"/>
              <a:buAutoNum type="alphaLcPeriod"/>
            </a:pPr>
            <a:r>
              <a:rPr lang="en-US" i="1" dirty="0" smtClean="0"/>
              <a:t>Yes </a:t>
            </a:r>
            <a:endParaRPr lang="en-US" i="1" dirty="0"/>
          </a:p>
          <a:p>
            <a:pPr marL="457200" indent="-457200">
              <a:buFont typeface="+mj-lt"/>
              <a:buAutoNum type="alphaLcPeriod"/>
            </a:pPr>
            <a:r>
              <a:rPr lang="en-US" i="1" dirty="0" smtClean="0"/>
              <a:t>No</a:t>
            </a:r>
            <a:endParaRPr lang="en-US" i="1" dirty="0"/>
          </a:p>
          <a:p>
            <a:pPr marL="457200" indent="-457200">
              <a:buFont typeface="+mj-lt"/>
              <a:buAutoNum type="alphaLcPeriod"/>
            </a:pPr>
            <a:r>
              <a:rPr lang="en-US" i="1" dirty="0" smtClean="0"/>
              <a:t>Not sure</a:t>
            </a:r>
            <a:endParaRPr lang="en-US" dirty="0" smtClean="0"/>
          </a:p>
          <a:p>
            <a:pPr marL="0" indent="0">
              <a:buNone/>
            </a:pPr>
            <a:endParaRPr lang="en-US" dirty="0"/>
          </a:p>
        </p:txBody>
      </p:sp>
    </p:spTree>
    <p:extLst>
      <p:ext uri="{BB962C8B-B14F-4D97-AF65-F5344CB8AC3E}">
        <p14:creationId xmlns:p14="http://schemas.microsoft.com/office/powerpoint/2010/main" val="2227614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Trans-Inclusive Items in Evaluation</a:t>
            </a:r>
            <a:endParaRPr lang="en-US" dirty="0"/>
          </a:p>
        </p:txBody>
      </p:sp>
      <p:sp>
        <p:nvSpPr>
          <p:cNvPr id="3" name="Content Placeholder 2"/>
          <p:cNvSpPr>
            <a:spLocks noGrp="1"/>
          </p:cNvSpPr>
          <p:nvPr>
            <p:ph idx="1"/>
          </p:nvPr>
        </p:nvSpPr>
        <p:spPr/>
        <p:txBody>
          <a:bodyPr/>
          <a:lstStyle/>
          <a:p>
            <a:r>
              <a:rPr lang="en-US" dirty="0" smtClean="0"/>
              <a:t>Challenge to balance reliability &amp; respect in a statewide phone-based health survey</a:t>
            </a:r>
          </a:p>
          <a:p>
            <a:pPr lvl="1"/>
            <a:r>
              <a:rPr lang="en-US" sz="2000" dirty="0" smtClean="0"/>
              <a:t>Some terms can act as “flags” that a survey or a program is trans-inclusive (</a:t>
            </a:r>
            <a:r>
              <a:rPr lang="en-US" sz="2000" dirty="0"/>
              <a:t>a.k.a. “What sex were you assigned at birth?”)</a:t>
            </a:r>
            <a:endParaRPr lang="en-US" sz="2000" dirty="0" smtClean="0"/>
          </a:p>
          <a:p>
            <a:pPr lvl="1"/>
            <a:r>
              <a:rPr lang="en-US" sz="2000" dirty="0" smtClean="0"/>
              <a:t>However, that same language might confuse others</a:t>
            </a:r>
          </a:p>
          <a:p>
            <a:r>
              <a:rPr lang="en-US" dirty="0" smtClean="0"/>
              <a:t>General population appear to be accepting of transgender items</a:t>
            </a:r>
          </a:p>
          <a:p>
            <a:pPr lvl="1"/>
            <a:r>
              <a:rPr lang="en-US" dirty="0" smtClean="0"/>
              <a:t>Far fewer refusals than income &amp; weight questions!</a:t>
            </a:r>
          </a:p>
          <a:p>
            <a:r>
              <a:rPr lang="en-US" dirty="0" smtClean="0"/>
              <a:t>One more reason to use participatory approach</a:t>
            </a:r>
          </a:p>
          <a:p>
            <a:pPr lvl="1"/>
            <a:r>
              <a:rPr lang="en-US" sz="2000" dirty="0" smtClean="0"/>
              <a:t>Community-driven item development was time-consuming but entirely worth it</a:t>
            </a:r>
          </a:p>
          <a:p>
            <a:pPr lvl="1"/>
            <a:r>
              <a:rPr lang="en-US" sz="2000" dirty="0" smtClean="0"/>
              <a:t>Ownership &amp; engagement of trans community leaders</a:t>
            </a:r>
          </a:p>
          <a:p>
            <a:endParaRPr lang="en-US" dirty="0"/>
          </a:p>
        </p:txBody>
      </p:sp>
    </p:spTree>
    <p:extLst>
      <p:ext uri="{BB962C8B-B14F-4D97-AF65-F5344CB8AC3E}">
        <p14:creationId xmlns:p14="http://schemas.microsoft.com/office/powerpoint/2010/main" val="264439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litecod1.files.wordpress.com/2012/02/loo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905000"/>
            <a:ext cx="3978586" cy="398578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allangrill.com/img/LGBT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868" y="838200"/>
            <a:ext cx="4294302"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258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lvl="1" algn="ctr"/>
            <a:r>
              <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rPr>
              <a:t>Identifying </a:t>
            </a: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LGBT </a:t>
            </a:r>
            <a:r>
              <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rPr>
              <a:t>People in Evaluation Research: </a:t>
            </a: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
            </a:r>
            <a:b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b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What</a:t>
            </a:r>
            <a:r>
              <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rPr>
              <a:t>, When, &amp; How to Ask</a:t>
            </a:r>
          </a:p>
        </p:txBody>
      </p:sp>
      <p:sp>
        <p:nvSpPr>
          <p:cNvPr id="5" name="Text Placeholder 4"/>
          <p:cNvSpPr>
            <a:spLocks noGrp="1"/>
          </p:cNvSpPr>
          <p:nvPr>
            <p:ph type="body" idx="1"/>
          </p:nvPr>
        </p:nvSpPr>
        <p:spPr>
          <a:xfrm>
            <a:off x="722313" y="4191000"/>
            <a:ext cx="7772400" cy="1131887"/>
          </a:xfrm>
        </p:spPr>
        <p:txBody>
          <a:bodyPr>
            <a:normAutofit/>
          </a:bodyPr>
          <a:lstStyle/>
          <a:p>
            <a:r>
              <a:rPr lang="en-US" sz="4000" b="1" dirty="0" smtClean="0">
                <a:solidFill>
                  <a:schemeClr val="accent3">
                    <a:lumMod val="75000"/>
                  </a:schemeClr>
                </a:solidFill>
                <a:latin typeface="Arial" pitchFamily="34" charset="0"/>
                <a:cs typeface="Arial" pitchFamily="34" charset="0"/>
              </a:rPr>
              <a:t>Youth</a:t>
            </a:r>
            <a:endParaRPr lang="en-US" sz="4000" b="1" dirty="0">
              <a:latin typeface="Arial" pitchFamily="34" charset="0"/>
              <a:cs typeface="Arial" pitchFamily="34" charset="0"/>
            </a:endParaRPr>
          </a:p>
        </p:txBody>
      </p:sp>
    </p:spTree>
    <p:extLst>
      <p:ext uri="{BB962C8B-B14F-4D97-AF65-F5344CB8AC3E}">
        <p14:creationId xmlns:p14="http://schemas.microsoft.com/office/powerpoint/2010/main" val="38039506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should . . .</a:t>
            </a:r>
            <a:endParaRPr lang="en-US" dirty="0"/>
          </a:p>
        </p:txBody>
      </p:sp>
      <p:sp>
        <p:nvSpPr>
          <p:cNvPr id="3" name="Content Placeholder 2"/>
          <p:cNvSpPr>
            <a:spLocks noGrp="1"/>
          </p:cNvSpPr>
          <p:nvPr>
            <p:ph idx="1"/>
          </p:nvPr>
        </p:nvSpPr>
        <p:spPr/>
        <p:txBody>
          <a:bodyPr>
            <a:normAutofit lnSpcReduction="10000"/>
          </a:bodyPr>
          <a:lstStyle/>
          <a:p>
            <a:r>
              <a:rPr lang="en-US" dirty="0" smtClean="0"/>
              <a:t>Not be stigmatizing or troublesome to LGBT youth</a:t>
            </a:r>
          </a:p>
          <a:p>
            <a:endParaRPr lang="en-US" dirty="0" smtClean="0"/>
          </a:p>
          <a:p>
            <a:r>
              <a:rPr lang="en-US" dirty="0" smtClean="0"/>
              <a:t>Not conflate sexual orientation and gender</a:t>
            </a:r>
          </a:p>
          <a:p>
            <a:pPr>
              <a:buNone/>
            </a:pPr>
            <a:endParaRPr lang="en-US" dirty="0" smtClean="0"/>
          </a:p>
          <a:p>
            <a:r>
              <a:rPr lang="en-US" dirty="0" smtClean="0"/>
              <a:t>Allow for youth who do not identify at LGBQ or straight and those who do not identify as male, female, and/or transgender</a:t>
            </a:r>
          </a:p>
          <a:p>
            <a:pPr lvl="1"/>
            <a:r>
              <a:rPr lang="en-US" dirty="0" smtClean="0"/>
              <a:t>Multi-check</a:t>
            </a:r>
          </a:p>
          <a:p>
            <a:pPr lvl="1"/>
            <a:r>
              <a:rPr lang="en-US" dirty="0" smtClean="0"/>
              <a:t>“Other,” write-in</a:t>
            </a:r>
          </a:p>
          <a:p>
            <a:endParaRPr lang="en-US" dirty="0" smtClean="0"/>
          </a:p>
          <a:p>
            <a:r>
              <a:rPr lang="en-US" dirty="0" smtClean="0"/>
              <a:t>Be understandable</a:t>
            </a:r>
          </a:p>
          <a:p>
            <a:pPr lvl="1"/>
            <a:r>
              <a:rPr lang="en-US" dirty="0" smtClean="0"/>
              <a:t>Definition (i.e., of transgender)</a:t>
            </a:r>
          </a:p>
          <a:p>
            <a:pPr lvl="1"/>
            <a:r>
              <a:rPr lang="en-US" dirty="0" smtClean="0"/>
              <a:t>Reading level</a:t>
            </a:r>
            <a:endParaRPr lang="en-US" dirty="0"/>
          </a:p>
        </p:txBody>
      </p:sp>
    </p:spTree>
    <p:extLst>
      <p:ext uri="{BB962C8B-B14F-4D97-AF65-F5344CB8AC3E}">
        <p14:creationId xmlns:p14="http://schemas.microsoft.com/office/powerpoint/2010/main" val="24925141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lvl="1" algn="ctr"/>
            <a:r>
              <a:rPr lang="en-US" sz="4400" dirty="0" smtClean="0">
                <a:solidFill>
                  <a:schemeClr val="tx2"/>
                </a:solidFill>
                <a:effectLst>
                  <a:outerShdw blurRad="63500" dist="38100" dir="5400000" algn="t" rotWithShape="0">
                    <a:prstClr val="black">
                      <a:alpha val="25000"/>
                    </a:prstClr>
                  </a:outerShdw>
                </a:effectLst>
                <a:latin typeface="Arial" pitchFamily="34" charset="0"/>
                <a:cs typeface="Arial" pitchFamily="34" charset="0"/>
              </a:rPr>
              <a:t>Sample Items</a:t>
            </a:r>
            <a:endParaRPr lang="en-US" sz="4400" dirty="0">
              <a:solidFill>
                <a:schemeClr val="tx2"/>
              </a:solidFill>
              <a:effectLst>
                <a:outerShdw blurRad="63500" dist="38100" dir="5400000" algn="t" rotWithShape="0">
                  <a:prstClr val="black">
                    <a:alpha val="25000"/>
                  </a:prstClr>
                </a:outerShdw>
              </a:effectLst>
              <a:latin typeface="Arial" pitchFamily="34" charset="0"/>
              <a:cs typeface="Arial" pitchFamily="34" charset="0"/>
            </a:endParaRPr>
          </a:p>
        </p:txBody>
      </p:sp>
      <p:sp>
        <p:nvSpPr>
          <p:cNvPr id="5" name="Text Placeholder 4"/>
          <p:cNvSpPr>
            <a:spLocks noGrp="1"/>
          </p:cNvSpPr>
          <p:nvPr>
            <p:ph type="body" idx="1"/>
          </p:nvPr>
        </p:nvSpPr>
        <p:spPr>
          <a:xfrm>
            <a:off x="722313" y="4191000"/>
            <a:ext cx="7772400" cy="1131887"/>
          </a:xfrm>
        </p:spPr>
        <p:txBody>
          <a:bodyPr>
            <a:normAutofit/>
          </a:bodyPr>
          <a:lstStyle/>
          <a:p>
            <a:endParaRPr lang="en-US" sz="4000" b="1" dirty="0">
              <a:latin typeface="Arial" pitchFamily="34" charset="0"/>
              <a:cs typeface="Arial" pitchFamily="34" charset="0"/>
            </a:endParaRPr>
          </a:p>
        </p:txBody>
      </p:sp>
    </p:spTree>
    <p:extLst>
      <p:ext uri="{BB962C8B-B14F-4D97-AF65-F5344CB8AC3E}">
        <p14:creationId xmlns:p14="http://schemas.microsoft.com/office/powerpoint/2010/main" val="3803950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lnSpc>
                <a:spcPct val="100000"/>
              </a:lnSpc>
            </a:pPr>
            <a:r>
              <a:rPr lang="en-US" dirty="0" smtClean="0"/>
              <a:t>LGBT Issues in AEA</a:t>
            </a:r>
            <a:endParaRPr lang="en-US" dirty="0"/>
          </a:p>
        </p:txBody>
      </p:sp>
      <p:sp>
        <p:nvSpPr>
          <p:cNvPr id="3" name="Content Placeholder 2"/>
          <p:cNvSpPr>
            <a:spLocks noGrp="1"/>
          </p:cNvSpPr>
          <p:nvPr>
            <p:ph idx="1"/>
          </p:nvPr>
        </p:nvSpPr>
        <p:spPr>
          <a:xfrm>
            <a:off x="457200" y="1447800"/>
            <a:ext cx="8229600" cy="4754563"/>
          </a:xfrm>
        </p:spPr>
        <p:txBody>
          <a:bodyPr>
            <a:normAutofit/>
          </a:bodyPr>
          <a:lstStyle/>
          <a:p>
            <a:pPr marL="0">
              <a:buNone/>
            </a:pPr>
            <a:r>
              <a:rPr lang="en-US" b="1" dirty="0" smtClean="0">
                <a:solidFill>
                  <a:schemeClr val="accent3">
                    <a:lumMod val="75000"/>
                  </a:schemeClr>
                </a:solidFill>
              </a:rPr>
              <a:t>Get involved!</a:t>
            </a:r>
          </a:p>
          <a:p>
            <a:pPr>
              <a:buNone/>
            </a:pPr>
            <a:endParaRPr lang="en-US" sz="800" dirty="0" smtClean="0"/>
          </a:p>
          <a:p>
            <a:r>
              <a:rPr lang="en-US" dirty="0" smtClean="0"/>
              <a:t>Join the LGBT Issues TIG</a:t>
            </a:r>
          </a:p>
          <a:p>
            <a:pPr>
              <a:buNone/>
            </a:pPr>
            <a:endParaRPr lang="en-US" sz="1000" dirty="0" smtClean="0"/>
          </a:p>
          <a:p>
            <a:r>
              <a:rPr lang="en-US" dirty="0" smtClean="0"/>
              <a:t>Attend TIG-sponsored conference sessions</a:t>
            </a:r>
          </a:p>
          <a:p>
            <a:pPr>
              <a:buNone/>
            </a:pPr>
            <a:endParaRPr lang="en-US" sz="1000" dirty="0" smtClean="0"/>
          </a:p>
          <a:p>
            <a:r>
              <a:rPr lang="en-US" dirty="0" smtClean="0"/>
              <a:t>Submit session to TIG for 2013 conference</a:t>
            </a:r>
          </a:p>
          <a:p>
            <a:pPr>
              <a:buNone/>
            </a:pPr>
            <a:endParaRPr lang="en-US" sz="1000" dirty="0" smtClean="0"/>
          </a:p>
          <a:p>
            <a:r>
              <a:rPr lang="en-US" dirty="0" smtClean="0"/>
              <a:t>Come to business meeting or social next </a:t>
            </a:r>
            <a:r>
              <a:rPr lang="en-US" dirty="0"/>
              <a:t>year</a:t>
            </a:r>
          </a:p>
          <a:p>
            <a:pPr>
              <a:buNone/>
            </a:pPr>
            <a:endParaRPr lang="en-US" sz="1000" dirty="0"/>
          </a:p>
          <a:p>
            <a:r>
              <a:rPr lang="en-US" dirty="0" smtClean="0"/>
              <a:t>Submit LGBT-related </a:t>
            </a:r>
            <a:r>
              <a:rPr lang="en-US" dirty="0"/>
              <a:t>articles to AEA journals</a:t>
            </a:r>
          </a:p>
          <a:p>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33972248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38400" y="1143000"/>
            <a:ext cx="4191000" cy="5388429"/>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What do we think?</a:t>
            </a:r>
            <a:endParaRPr lang="en-US" dirty="0"/>
          </a:p>
        </p:txBody>
      </p:sp>
    </p:spTree>
    <p:extLst>
      <p:ext uri="{BB962C8B-B14F-4D97-AF65-F5344CB8AC3E}">
        <p14:creationId xmlns:p14="http://schemas.microsoft.com/office/powerpoint/2010/main" val="24925141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did research subject think?</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2590800" y="1066799"/>
            <a:ext cx="4267200" cy="5443913"/>
          </a:xfrm>
          <a:prstGeom prst="rect">
            <a:avLst/>
          </a:prstGeom>
          <a:noFill/>
          <a:ln w="9525">
            <a:noFill/>
            <a:miter lim="800000"/>
            <a:headEnd/>
            <a:tailEnd/>
          </a:ln>
        </p:spPr>
      </p:pic>
    </p:spTree>
    <p:extLst>
      <p:ext uri="{BB962C8B-B14F-4D97-AF65-F5344CB8AC3E}">
        <p14:creationId xmlns:p14="http://schemas.microsoft.com/office/powerpoint/2010/main" val="24925141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Items</a:t>
            </a:r>
            <a:endParaRPr lang="en-US" dirty="0"/>
          </a:p>
        </p:txBody>
      </p:sp>
      <p:sp>
        <p:nvSpPr>
          <p:cNvPr id="3" name="Content Placeholder 2"/>
          <p:cNvSpPr>
            <a:spLocks noGrp="1"/>
          </p:cNvSpPr>
          <p:nvPr>
            <p:ph sz="half" idx="2"/>
          </p:nvPr>
        </p:nvSpPr>
        <p:spPr/>
        <p:txBody>
          <a:bodyPr>
            <a:normAutofit/>
          </a:bodyPr>
          <a:lstStyle/>
          <a:p>
            <a:r>
              <a:rPr lang="en-US" sz="2000" dirty="0" smtClean="0">
                <a:latin typeface="Arial" pitchFamily="34" charset="0"/>
                <a:cs typeface="Arial" pitchFamily="34" charset="0"/>
              </a:rPr>
              <a:t>How would you describe your sexual orientation or sexual identity? </a:t>
            </a:r>
          </a:p>
          <a:p>
            <a:pPr lvl="1"/>
            <a:r>
              <a:rPr lang="en-US" sz="2000" dirty="0" smtClean="0">
                <a:latin typeface="Arial" pitchFamily="34" charset="0"/>
                <a:cs typeface="Arial" pitchFamily="34" charset="0"/>
              </a:rPr>
              <a:t>Heterosexual or Straight</a:t>
            </a:r>
          </a:p>
          <a:p>
            <a:pPr lvl="1"/>
            <a:r>
              <a:rPr lang="en-US" sz="2000" dirty="0" smtClean="0">
                <a:latin typeface="Arial" pitchFamily="34" charset="0"/>
                <a:cs typeface="Arial" pitchFamily="34" charset="0"/>
              </a:rPr>
              <a:t>Gay or Lesbian</a:t>
            </a:r>
          </a:p>
          <a:p>
            <a:pPr lvl="1"/>
            <a:r>
              <a:rPr lang="en-US" sz="2000" dirty="0" smtClean="0">
                <a:latin typeface="Arial" pitchFamily="34" charset="0"/>
                <a:cs typeface="Arial" pitchFamily="34" charset="0"/>
              </a:rPr>
              <a:t>Bisexual</a:t>
            </a:r>
          </a:p>
          <a:p>
            <a:pPr lvl="1"/>
            <a:r>
              <a:rPr lang="en-US" sz="2000" dirty="0" smtClean="0">
                <a:latin typeface="Arial" pitchFamily="34" charset="0"/>
                <a:cs typeface="Arial" pitchFamily="34" charset="0"/>
              </a:rPr>
              <a:t>Not Sure</a:t>
            </a:r>
          </a:p>
          <a:p>
            <a:pPr lvl="1"/>
            <a:r>
              <a:rPr lang="en-US" sz="2000" dirty="0" smtClean="0">
                <a:latin typeface="Arial" pitchFamily="34" charset="0"/>
                <a:cs typeface="Arial" pitchFamily="34" charset="0"/>
              </a:rPr>
              <a:t>Something Else (please describe: _____________________)</a:t>
            </a:r>
          </a:p>
        </p:txBody>
      </p:sp>
      <p:sp>
        <p:nvSpPr>
          <p:cNvPr id="7" name="Content Placeholder 6"/>
          <p:cNvSpPr>
            <a:spLocks noGrp="1"/>
          </p:cNvSpPr>
          <p:nvPr>
            <p:ph sz="quarter" idx="13"/>
          </p:nvPr>
        </p:nvSpPr>
        <p:spPr/>
        <p:txBody>
          <a:bodyPr/>
          <a:lstStyle/>
          <a:p>
            <a:r>
              <a:rPr lang="en-US" b="1" dirty="0" smtClean="0">
                <a:latin typeface="Arial" pitchFamily="34" charset="0"/>
                <a:cs typeface="Arial" pitchFamily="34" charset="0"/>
              </a:rPr>
              <a:t>Sexual Orientation (Identity)</a:t>
            </a:r>
          </a:p>
          <a:p>
            <a:endParaRPr lang="en-US" sz="800" b="1" dirty="0" smtClean="0">
              <a:latin typeface="Arial" pitchFamily="34" charset="0"/>
              <a:cs typeface="Arial" pitchFamily="34" charset="0"/>
            </a:endParaRPr>
          </a:p>
          <a:p>
            <a:r>
              <a:rPr lang="en-US" dirty="0" smtClean="0">
                <a:latin typeface="Arial" pitchFamily="34" charset="0"/>
                <a:cs typeface="Arial" pitchFamily="34" charset="0"/>
              </a:rPr>
              <a:t>Gender Identity</a:t>
            </a:r>
          </a:p>
          <a:p>
            <a:endParaRPr lang="en-US" sz="800" dirty="0" smtClean="0">
              <a:latin typeface="Arial" pitchFamily="34" charset="0"/>
              <a:cs typeface="Arial" pitchFamily="34" charset="0"/>
            </a:endParaRPr>
          </a:p>
          <a:p>
            <a:r>
              <a:rPr lang="en-US" dirty="0" smtClean="0">
                <a:latin typeface="Arial" pitchFamily="34" charset="0"/>
                <a:cs typeface="Arial" pitchFamily="34" charset="0"/>
              </a:rPr>
              <a:t>Transgender Status</a:t>
            </a:r>
          </a:p>
          <a:p>
            <a:endParaRPr lang="en-US" dirty="0"/>
          </a:p>
        </p:txBody>
      </p:sp>
    </p:spTree>
    <p:extLst>
      <p:ext uri="{BB962C8B-B14F-4D97-AF65-F5344CB8AC3E}">
        <p14:creationId xmlns:p14="http://schemas.microsoft.com/office/powerpoint/2010/main" val="24925141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Items</a:t>
            </a:r>
            <a:endParaRPr lang="en-US" dirty="0"/>
          </a:p>
        </p:txBody>
      </p:sp>
      <p:sp>
        <p:nvSpPr>
          <p:cNvPr id="3" name="Content Placeholder 2"/>
          <p:cNvSpPr>
            <a:spLocks noGrp="1"/>
          </p:cNvSpPr>
          <p:nvPr>
            <p:ph sz="half" idx="2"/>
          </p:nvPr>
        </p:nvSpPr>
        <p:spPr/>
        <p:txBody>
          <a:bodyPr>
            <a:normAutofit/>
          </a:bodyPr>
          <a:lstStyle/>
          <a:p>
            <a:r>
              <a:rPr lang="en-US" sz="2000" dirty="0" smtClean="0">
                <a:latin typeface="Arial" pitchFamily="34" charset="0"/>
                <a:cs typeface="Arial" pitchFamily="34" charset="0"/>
              </a:rPr>
              <a:t>How would you describe yourself? (check all that apply)</a:t>
            </a:r>
          </a:p>
          <a:p>
            <a:pPr lvl="1">
              <a:buFont typeface="Wingdings" pitchFamily="2" charset="2"/>
              <a:buChar char="q"/>
            </a:pPr>
            <a:r>
              <a:rPr lang="en-US" sz="2000" dirty="0" smtClean="0">
                <a:latin typeface="Arial" pitchFamily="34" charset="0"/>
                <a:cs typeface="Arial" pitchFamily="34" charset="0"/>
              </a:rPr>
              <a:t>Heterosexual or Straight</a:t>
            </a:r>
          </a:p>
          <a:p>
            <a:pPr lvl="1">
              <a:buFont typeface="Wingdings" pitchFamily="2" charset="2"/>
              <a:buChar char="q"/>
            </a:pPr>
            <a:r>
              <a:rPr lang="en-US" sz="2000" dirty="0" smtClean="0">
                <a:latin typeface="Arial" pitchFamily="34" charset="0"/>
                <a:cs typeface="Arial" pitchFamily="34" charset="0"/>
              </a:rPr>
              <a:t>Gay</a:t>
            </a:r>
          </a:p>
          <a:p>
            <a:pPr lvl="1">
              <a:buFont typeface="Wingdings" pitchFamily="2" charset="2"/>
              <a:buChar char="q"/>
            </a:pPr>
            <a:r>
              <a:rPr lang="en-US" sz="2000" dirty="0" smtClean="0">
                <a:latin typeface="Arial" pitchFamily="34" charset="0"/>
                <a:cs typeface="Arial" pitchFamily="34" charset="0"/>
              </a:rPr>
              <a:t>Lesbian</a:t>
            </a:r>
          </a:p>
          <a:p>
            <a:pPr lvl="1">
              <a:buFont typeface="Wingdings" pitchFamily="2" charset="2"/>
              <a:buChar char="q"/>
            </a:pPr>
            <a:r>
              <a:rPr lang="en-US" sz="2000" dirty="0" smtClean="0">
                <a:latin typeface="Arial" pitchFamily="34" charset="0"/>
                <a:cs typeface="Arial" pitchFamily="34" charset="0"/>
              </a:rPr>
              <a:t>Bisexual</a:t>
            </a:r>
          </a:p>
          <a:p>
            <a:pPr lvl="1">
              <a:buFont typeface="Wingdings" pitchFamily="2" charset="2"/>
              <a:buChar char="q"/>
            </a:pPr>
            <a:r>
              <a:rPr lang="en-US" sz="2000" dirty="0" smtClean="0">
                <a:latin typeface="Arial" pitchFamily="34" charset="0"/>
                <a:cs typeface="Arial" pitchFamily="34" charset="0"/>
              </a:rPr>
              <a:t>Queer</a:t>
            </a:r>
          </a:p>
          <a:p>
            <a:pPr lvl="1">
              <a:buFont typeface="Wingdings" pitchFamily="2" charset="2"/>
              <a:buChar char="q"/>
            </a:pPr>
            <a:r>
              <a:rPr lang="en-US" sz="2000" dirty="0" smtClean="0">
                <a:latin typeface="Arial" pitchFamily="34" charset="0"/>
                <a:cs typeface="Arial" pitchFamily="34" charset="0"/>
              </a:rPr>
              <a:t>Questioning</a:t>
            </a:r>
          </a:p>
          <a:p>
            <a:pPr lvl="1">
              <a:buFont typeface="Wingdings" pitchFamily="2" charset="2"/>
              <a:buChar char="q"/>
            </a:pPr>
            <a:r>
              <a:rPr lang="en-US" sz="2000" dirty="0" smtClean="0">
                <a:latin typeface="Arial" pitchFamily="34" charset="0"/>
                <a:cs typeface="Arial" pitchFamily="34" charset="0"/>
              </a:rPr>
              <a:t>Something Else (please describe: _____________________)</a:t>
            </a:r>
          </a:p>
        </p:txBody>
      </p:sp>
      <p:sp>
        <p:nvSpPr>
          <p:cNvPr id="7" name="Content Placeholder 6"/>
          <p:cNvSpPr>
            <a:spLocks noGrp="1"/>
          </p:cNvSpPr>
          <p:nvPr>
            <p:ph sz="quarter" idx="13"/>
          </p:nvPr>
        </p:nvSpPr>
        <p:spPr/>
        <p:txBody>
          <a:bodyPr/>
          <a:lstStyle/>
          <a:p>
            <a:r>
              <a:rPr lang="en-US" b="1" dirty="0" smtClean="0">
                <a:latin typeface="Arial" pitchFamily="34" charset="0"/>
                <a:cs typeface="Arial" pitchFamily="34" charset="0"/>
              </a:rPr>
              <a:t>Sexual Orientation (Identity)</a:t>
            </a:r>
          </a:p>
          <a:p>
            <a:endParaRPr lang="en-US" sz="800" b="1" dirty="0" smtClean="0">
              <a:latin typeface="Arial" pitchFamily="34" charset="0"/>
              <a:cs typeface="Arial" pitchFamily="34" charset="0"/>
            </a:endParaRPr>
          </a:p>
          <a:p>
            <a:r>
              <a:rPr lang="en-US" dirty="0" smtClean="0">
                <a:latin typeface="Arial" pitchFamily="34" charset="0"/>
                <a:cs typeface="Arial" pitchFamily="34" charset="0"/>
              </a:rPr>
              <a:t>Gender Identity</a:t>
            </a:r>
          </a:p>
          <a:p>
            <a:endParaRPr lang="en-US" sz="800" dirty="0" smtClean="0">
              <a:latin typeface="Arial" pitchFamily="34" charset="0"/>
              <a:cs typeface="Arial" pitchFamily="34" charset="0"/>
            </a:endParaRPr>
          </a:p>
          <a:p>
            <a:r>
              <a:rPr lang="en-US" dirty="0" smtClean="0">
                <a:latin typeface="Arial" pitchFamily="34" charset="0"/>
                <a:cs typeface="Arial" pitchFamily="34" charset="0"/>
              </a:rPr>
              <a:t>Transgender Status</a:t>
            </a:r>
          </a:p>
          <a:p>
            <a:endParaRPr lang="en-US" dirty="0"/>
          </a:p>
        </p:txBody>
      </p:sp>
    </p:spTree>
    <p:extLst>
      <p:ext uri="{BB962C8B-B14F-4D97-AF65-F5344CB8AC3E}">
        <p14:creationId xmlns:p14="http://schemas.microsoft.com/office/powerpoint/2010/main" val="24925141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Items</a:t>
            </a:r>
            <a:endParaRPr lang="en-US" dirty="0"/>
          </a:p>
        </p:txBody>
      </p:sp>
      <p:sp>
        <p:nvSpPr>
          <p:cNvPr id="3" name="Content Placeholder 2"/>
          <p:cNvSpPr>
            <a:spLocks noGrp="1"/>
          </p:cNvSpPr>
          <p:nvPr>
            <p:ph sz="half" idx="2"/>
          </p:nvPr>
        </p:nvSpPr>
        <p:spPr/>
        <p:txBody>
          <a:bodyPr>
            <a:normAutofit/>
          </a:bodyPr>
          <a:lstStyle/>
          <a:p>
            <a:pPr>
              <a:buNone/>
            </a:pPr>
            <a:r>
              <a:rPr lang="en-US" sz="2000" dirty="0" smtClean="0">
                <a:latin typeface="Arial" pitchFamily="34" charset="0"/>
                <a:cs typeface="Arial" pitchFamily="34" charset="0"/>
              </a:rPr>
              <a:t>What sex are you?</a:t>
            </a:r>
          </a:p>
          <a:p>
            <a:pPr lvl="1"/>
            <a:r>
              <a:rPr lang="en-US" sz="2000" dirty="0" smtClean="0">
                <a:latin typeface="Arial" pitchFamily="34" charset="0"/>
                <a:cs typeface="Arial" pitchFamily="34" charset="0"/>
              </a:rPr>
              <a:t>Male</a:t>
            </a:r>
          </a:p>
          <a:p>
            <a:pPr lvl="1"/>
            <a:r>
              <a:rPr lang="en-US" sz="2000" dirty="0" smtClean="0">
                <a:latin typeface="Arial" pitchFamily="34" charset="0"/>
                <a:cs typeface="Arial" pitchFamily="34" charset="0"/>
              </a:rPr>
              <a:t>Female</a:t>
            </a:r>
          </a:p>
        </p:txBody>
      </p:sp>
      <p:sp>
        <p:nvSpPr>
          <p:cNvPr id="7" name="Content Placeholder 6"/>
          <p:cNvSpPr>
            <a:spLocks noGrp="1"/>
          </p:cNvSpPr>
          <p:nvPr>
            <p:ph sz="quarter" idx="13"/>
          </p:nvPr>
        </p:nvSpPr>
        <p:spPr/>
        <p:txBody>
          <a:bodyPr/>
          <a:lstStyle/>
          <a:p>
            <a:r>
              <a:rPr lang="en-US" dirty="0" smtClean="0">
                <a:latin typeface="Arial" pitchFamily="34" charset="0"/>
                <a:cs typeface="Arial" pitchFamily="34" charset="0"/>
              </a:rPr>
              <a:t>Sexual Orientation (Identity)</a:t>
            </a:r>
          </a:p>
          <a:p>
            <a:endParaRPr lang="en-US" sz="1000" dirty="0" smtClean="0">
              <a:latin typeface="Arial" pitchFamily="34" charset="0"/>
              <a:cs typeface="Arial" pitchFamily="34" charset="0"/>
            </a:endParaRPr>
          </a:p>
          <a:p>
            <a:r>
              <a:rPr lang="en-US" b="1" dirty="0" smtClean="0">
                <a:latin typeface="Arial" pitchFamily="34" charset="0"/>
                <a:cs typeface="Arial" pitchFamily="34" charset="0"/>
              </a:rPr>
              <a:t>Gender Identity</a:t>
            </a:r>
          </a:p>
          <a:p>
            <a:endParaRPr lang="en-US" sz="1000" b="1" dirty="0" smtClean="0">
              <a:latin typeface="Arial" pitchFamily="34" charset="0"/>
              <a:cs typeface="Arial" pitchFamily="34" charset="0"/>
            </a:endParaRPr>
          </a:p>
          <a:p>
            <a:r>
              <a:rPr lang="en-US" dirty="0" smtClean="0">
                <a:latin typeface="Arial" pitchFamily="34" charset="0"/>
                <a:cs typeface="Arial" pitchFamily="34" charset="0"/>
              </a:rPr>
              <a:t>Transgender Status</a:t>
            </a:r>
          </a:p>
          <a:p>
            <a:endParaRPr lang="en-US" dirty="0"/>
          </a:p>
        </p:txBody>
      </p:sp>
    </p:spTree>
    <p:extLst>
      <p:ext uri="{BB962C8B-B14F-4D97-AF65-F5344CB8AC3E}">
        <p14:creationId xmlns:p14="http://schemas.microsoft.com/office/powerpoint/2010/main" val="24925141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Items</a:t>
            </a:r>
            <a:endParaRPr lang="en-US" dirty="0"/>
          </a:p>
        </p:txBody>
      </p:sp>
      <p:sp>
        <p:nvSpPr>
          <p:cNvPr id="3" name="Content Placeholder 2"/>
          <p:cNvSpPr>
            <a:spLocks noGrp="1"/>
          </p:cNvSpPr>
          <p:nvPr>
            <p:ph sz="half" idx="2"/>
          </p:nvPr>
        </p:nvSpPr>
        <p:spPr/>
        <p:txBody>
          <a:bodyPr>
            <a:normAutofit/>
          </a:bodyPr>
          <a:lstStyle/>
          <a:p>
            <a:pPr>
              <a:buNone/>
            </a:pPr>
            <a:r>
              <a:rPr lang="en-US" sz="2000" strike="sngStrike" dirty="0" smtClean="0">
                <a:latin typeface="Arial" pitchFamily="34" charset="0"/>
                <a:cs typeface="Arial" pitchFamily="34" charset="0"/>
              </a:rPr>
              <a:t>What sex are you?</a:t>
            </a:r>
          </a:p>
          <a:p>
            <a:pPr lvl="1"/>
            <a:r>
              <a:rPr lang="en-US" sz="2000" strike="sngStrike" dirty="0" smtClean="0">
                <a:latin typeface="Arial" pitchFamily="34" charset="0"/>
                <a:cs typeface="Arial" pitchFamily="34" charset="0"/>
              </a:rPr>
              <a:t>Male</a:t>
            </a:r>
          </a:p>
          <a:p>
            <a:pPr lvl="1"/>
            <a:r>
              <a:rPr lang="en-US" sz="2000" strike="sngStrike" dirty="0" smtClean="0">
                <a:latin typeface="Arial" pitchFamily="34" charset="0"/>
                <a:cs typeface="Arial" pitchFamily="34" charset="0"/>
              </a:rPr>
              <a:t>Female</a:t>
            </a:r>
          </a:p>
        </p:txBody>
      </p:sp>
      <p:sp>
        <p:nvSpPr>
          <p:cNvPr id="7" name="Content Placeholder 6"/>
          <p:cNvSpPr>
            <a:spLocks noGrp="1"/>
          </p:cNvSpPr>
          <p:nvPr>
            <p:ph sz="quarter" idx="13"/>
          </p:nvPr>
        </p:nvSpPr>
        <p:spPr/>
        <p:txBody>
          <a:bodyPr/>
          <a:lstStyle/>
          <a:p>
            <a:r>
              <a:rPr lang="en-US" dirty="0" smtClean="0">
                <a:latin typeface="Arial" pitchFamily="34" charset="0"/>
                <a:cs typeface="Arial" pitchFamily="34" charset="0"/>
              </a:rPr>
              <a:t>Sexual Orientation (Identity)</a:t>
            </a:r>
          </a:p>
          <a:p>
            <a:endParaRPr lang="en-US" sz="1000" dirty="0" smtClean="0">
              <a:latin typeface="Arial" pitchFamily="34" charset="0"/>
              <a:cs typeface="Arial" pitchFamily="34" charset="0"/>
            </a:endParaRPr>
          </a:p>
          <a:p>
            <a:r>
              <a:rPr lang="en-US" b="1" dirty="0" smtClean="0">
                <a:latin typeface="Arial" pitchFamily="34" charset="0"/>
                <a:cs typeface="Arial" pitchFamily="34" charset="0"/>
              </a:rPr>
              <a:t>Gender Identity</a:t>
            </a:r>
          </a:p>
          <a:p>
            <a:endParaRPr lang="en-US" sz="1000" b="1" dirty="0" smtClean="0">
              <a:latin typeface="Arial" pitchFamily="34" charset="0"/>
              <a:cs typeface="Arial" pitchFamily="34" charset="0"/>
            </a:endParaRPr>
          </a:p>
          <a:p>
            <a:r>
              <a:rPr lang="en-US" dirty="0" smtClean="0">
                <a:latin typeface="Arial" pitchFamily="34" charset="0"/>
                <a:cs typeface="Arial" pitchFamily="34" charset="0"/>
              </a:rPr>
              <a:t>Transgender Status</a:t>
            </a:r>
          </a:p>
          <a:p>
            <a:endParaRPr lang="en-US" dirty="0"/>
          </a:p>
        </p:txBody>
      </p:sp>
    </p:spTree>
    <p:extLst>
      <p:ext uri="{BB962C8B-B14F-4D97-AF65-F5344CB8AC3E}">
        <p14:creationId xmlns:p14="http://schemas.microsoft.com/office/powerpoint/2010/main" val="24925141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Items</a:t>
            </a:r>
            <a:endParaRPr lang="en-US" dirty="0"/>
          </a:p>
        </p:txBody>
      </p:sp>
      <p:sp>
        <p:nvSpPr>
          <p:cNvPr id="3" name="Content Placeholder 2"/>
          <p:cNvSpPr>
            <a:spLocks noGrp="1"/>
          </p:cNvSpPr>
          <p:nvPr>
            <p:ph sz="half" idx="2"/>
          </p:nvPr>
        </p:nvSpPr>
        <p:spPr/>
        <p:txBody>
          <a:bodyPr>
            <a:normAutofit/>
          </a:bodyPr>
          <a:lstStyle/>
          <a:p>
            <a:pPr>
              <a:buNone/>
            </a:pPr>
            <a:r>
              <a:rPr lang="en-US" sz="2000" dirty="0" smtClean="0">
                <a:latin typeface="Arial" pitchFamily="34" charset="0"/>
                <a:cs typeface="Arial" pitchFamily="34" charset="0"/>
              </a:rPr>
              <a:t>What is your gender? (check all</a:t>
            </a:r>
          </a:p>
          <a:p>
            <a:pPr>
              <a:buNone/>
            </a:pPr>
            <a:r>
              <a:rPr lang="en-US" sz="2000" dirty="0" smtClean="0">
                <a:latin typeface="Arial" pitchFamily="34" charset="0"/>
                <a:cs typeface="Arial" pitchFamily="34" charset="0"/>
              </a:rPr>
              <a:t>that apply)</a:t>
            </a:r>
          </a:p>
          <a:p>
            <a:pPr lvl="1">
              <a:buFont typeface="Wingdings" pitchFamily="2" charset="2"/>
              <a:buChar char="q"/>
            </a:pPr>
            <a:r>
              <a:rPr lang="en-US" sz="2000" dirty="0" smtClean="0">
                <a:latin typeface="Arial" pitchFamily="34" charset="0"/>
                <a:cs typeface="Arial" pitchFamily="34" charset="0"/>
              </a:rPr>
              <a:t>Male</a:t>
            </a:r>
          </a:p>
          <a:p>
            <a:pPr lvl="1">
              <a:buFont typeface="Wingdings" pitchFamily="2" charset="2"/>
              <a:buChar char="q"/>
            </a:pPr>
            <a:r>
              <a:rPr lang="en-US" sz="2000" dirty="0" smtClean="0">
                <a:latin typeface="Arial" pitchFamily="34" charset="0"/>
                <a:cs typeface="Arial" pitchFamily="34" charset="0"/>
              </a:rPr>
              <a:t>Female</a:t>
            </a:r>
          </a:p>
          <a:p>
            <a:pPr lvl="1">
              <a:buFont typeface="Wingdings" pitchFamily="2" charset="2"/>
              <a:buChar char="q"/>
            </a:pPr>
            <a:r>
              <a:rPr lang="en-US" sz="2000" dirty="0" smtClean="0">
                <a:latin typeface="Arial" pitchFamily="34" charset="0"/>
                <a:cs typeface="Arial" pitchFamily="34" charset="0"/>
              </a:rPr>
              <a:t>Something Else (please describe: ____________)</a:t>
            </a:r>
          </a:p>
        </p:txBody>
      </p:sp>
      <p:sp>
        <p:nvSpPr>
          <p:cNvPr id="7" name="Content Placeholder 6"/>
          <p:cNvSpPr>
            <a:spLocks noGrp="1"/>
          </p:cNvSpPr>
          <p:nvPr>
            <p:ph sz="quarter" idx="13"/>
          </p:nvPr>
        </p:nvSpPr>
        <p:spPr/>
        <p:txBody>
          <a:bodyPr/>
          <a:lstStyle/>
          <a:p>
            <a:r>
              <a:rPr lang="en-US" dirty="0" smtClean="0">
                <a:latin typeface="Arial" pitchFamily="34" charset="0"/>
                <a:cs typeface="Arial" pitchFamily="34" charset="0"/>
              </a:rPr>
              <a:t>Sexual Orientation (Identity)</a:t>
            </a:r>
          </a:p>
          <a:p>
            <a:endParaRPr lang="en-US" sz="1000" dirty="0" smtClean="0">
              <a:latin typeface="Arial" pitchFamily="34" charset="0"/>
              <a:cs typeface="Arial" pitchFamily="34" charset="0"/>
            </a:endParaRPr>
          </a:p>
          <a:p>
            <a:r>
              <a:rPr lang="en-US" b="1" dirty="0" smtClean="0">
                <a:latin typeface="Arial" pitchFamily="34" charset="0"/>
                <a:cs typeface="Arial" pitchFamily="34" charset="0"/>
              </a:rPr>
              <a:t>Gender Identity</a:t>
            </a:r>
          </a:p>
          <a:p>
            <a:endParaRPr lang="en-US" sz="1000" b="1" dirty="0" smtClean="0">
              <a:latin typeface="Arial" pitchFamily="34" charset="0"/>
              <a:cs typeface="Arial" pitchFamily="34" charset="0"/>
            </a:endParaRPr>
          </a:p>
          <a:p>
            <a:r>
              <a:rPr lang="en-US" dirty="0" smtClean="0">
                <a:latin typeface="Arial" pitchFamily="34" charset="0"/>
                <a:cs typeface="Arial" pitchFamily="34" charset="0"/>
              </a:rPr>
              <a:t>Transgender Status</a:t>
            </a:r>
          </a:p>
          <a:p>
            <a:endParaRPr lang="en-US" dirty="0"/>
          </a:p>
        </p:txBody>
      </p:sp>
    </p:spTree>
    <p:extLst>
      <p:ext uri="{BB962C8B-B14F-4D97-AF65-F5344CB8AC3E}">
        <p14:creationId xmlns:p14="http://schemas.microsoft.com/office/powerpoint/2010/main" val="24925141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Items</a:t>
            </a:r>
            <a:endParaRPr lang="en-US" dirty="0"/>
          </a:p>
        </p:txBody>
      </p:sp>
      <p:sp>
        <p:nvSpPr>
          <p:cNvPr id="3" name="Content Placeholder 2"/>
          <p:cNvSpPr>
            <a:spLocks noGrp="1"/>
          </p:cNvSpPr>
          <p:nvPr>
            <p:ph sz="half" idx="2"/>
          </p:nvPr>
        </p:nvSpPr>
        <p:spPr>
          <a:xfrm>
            <a:off x="4648200" y="1600200"/>
            <a:ext cx="4038600" cy="4953000"/>
          </a:xfrm>
        </p:spPr>
        <p:txBody>
          <a:bodyPr>
            <a:normAutofit/>
          </a:bodyPr>
          <a:lstStyle/>
          <a:p>
            <a:pPr>
              <a:buNone/>
            </a:pPr>
            <a:r>
              <a:rPr lang="en-US" sz="2000" dirty="0" smtClean="0">
                <a:latin typeface="Arial" pitchFamily="34" charset="0"/>
                <a:cs typeface="Arial" pitchFamily="34" charset="0"/>
              </a:rPr>
              <a:t>What is your gender? (check all</a:t>
            </a:r>
          </a:p>
          <a:p>
            <a:pPr>
              <a:buNone/>
            </a:pPr>
            <a:r>
              <a:rPr lang="en-US" sz="2000" dirty="0" smtClean="0">
                <a:latin typeface="Arial" pitchFamily="34" charset="0"/>
                <a:cs typeface="Arial" pitchFamily="34" charset="0"/>
              </a:rPr>
              <a:t>that apply)</a:t>
            </a:r>
          </a:p>
          <a:p>
            <a:pPr lvl="1">
              <a:buFont typeface="Wingdings" pitchFamily="2" charset="2"/>
              <a:buChar char="q"/>
            </a:pPr>
            <a:r>
              <a:rPr lang="en-US" sz="2000" dirty="0" smtClean="0">
                <a:latin typeface="Arial" pitchFamily="34" charset="0"/>
                <a:cs typeface="Arial" pitchFamily="34" charset="0"/>
              </a:rPr>
              <a:t>Male</a:t>
            </a:r>
          </a:p>
          <a:p>
            <a:pPr lvl="1">
              <a:buFont typeface="Wingdings" pitchFamily="2" charset="2"/>
              <a:buChar char="q"/>
            </a:pPr>
            <a:r>
              <a:rPr lang="en-US" sz="2000" dirty="0" smtClean="0">
                <a:latin typeface="Arial" pitchFamily="34" charset="0"/>
                <a:cs typeface="Arial" pitchFamily="34" charset="0"/>
              </a:rPr>
              <a:t>Female</a:t>
            </a:r>
          </a:p>
          <a:p>
            <a:pPr lvl="1">
              <a:buFont typeface="Wingdings" pitchFamily="2" charset="2"/>
              <a:buChar char="q"/>
            </a:pPr>
            <a:r>
              <a:rPr lang="en-US" sz="2000" dirty="0" smtClean="0">
                <a:latin typeface="Arial" pitchFamily="34" charset="0"/>
                <a:cs typeface="Arial" pitchFamily="34" charset="0"/>
              </a:rPr>
              <a:t>Something Else (please describe: ____________)</a:t>
            </a:r>
          </a:p>
          <a:p>
            <a:pPr>
              <a:buNone/>
            </a:pPr>
            <a:endParaRPr lang="en-US" dirty="0" smtClean="0"/>
          </a:p>
          <a:p>
            <a:pPr>
              <a:buNone/>
            </a:pPr>
            <a:r>
              <a:rPr lang="en-US" dirty="0" smtClean="0"/>
              <a:t>OR</a:t>
            </a:r>
          </a:p>
          <a:p>
            <a:pPr>
              <a:buNone/>
            </a:pPr>
            <a:endParaRPr lang="en-US" dirty="0" smtClean="0"/>
          </a:p>
          <a:p>
            <a:pPr lvl="1">
              <a:buFont typeface="Wingdings" pitchFamily="2" charset="2"/>
              <a:buChar char="q"/>
            </a:pPr>
            <a:r>
              <a:rPr lang="en-US" sz="2000" dirty="0" smtClean="0">
                <a:latin typeface="Arial" pitchFamily="34" charset="0"/>
                <a:cs typeface="Arial" pitchFamily="34" charset="0"/>
              </a:rPr>
              <a:t>Boy/Man</a:t>
            </a:r>
          </a:p>
          <a:p>
            <a:pPr lvl="1">
              <a:buFont typeface="Wingdings" pitchFamily="2" charset="2"/>
              <a:buChar char="q"/>
            </a:pPr>
            <a:r>
              <a:rPr lang="en-US" sz="2000" dirty="0" smtClean="0">
                <a:latin typeface="Arial" pitchFamily="34" charset="0"/>
                <a:cs typeface="Arial" pitchFamily="34" charset="0"/>
              </a:rPr>
              <a:t>Girl/Woman</a:t>
            </a:r>
          </a:p>
          <a:p>
            <a:pPr lvl="1">
              <a:buFont typeface="Wingdings" pitchFamily="2" charset="2"/>
              <a:buChar char="q"/>
            </a:pPr>
            <a:r>
              <a:rPr lang="en-US" sz="2000" dirty="0" smtClean="0">
                <a:latin typeface="Arial" pitchFamily="34" charset="0"/>
                <a:cs typeface="Arial" pitchFamily="34" charset="0"/>
              </a:rPr>
              <a:t>Something Else (please describe: ____________)</a:t>
            </a:r>
          </a:p>
          <a:p>
            <a:pPr>
              <a:buNone/>
            </a:pPr>
            <a:endParaRPr lang="en-US" dirty="0" smtClean="0"/>
          </a:p>
        </p:txBody>
      </p:sp>
      <p:sp>
        <p:nvSpPr>
          <p:cNvPr id="7" name="Content Placeholder 6"/>
          <p:cNvSpPr>
            <a:spLocks noGrp="1"/>
          </p:cNvSpPr>
          <p:nvPr>
            <p:ph sz="quarter" idx="13"/>
          </p:nvPr>
        </p:nvSpPr>
        <p:spPr/>
        <p:txBody>
          <a:bodyPr/>
          <a:lstStyle/>
          <a:p>
            <a:r>
              <a:rPr lang="en-US" dirty="0" smtClean="0">
                <a:latin typeface="Arial" pitchFamily="34" charset="0"/>
                <a:cs typeface="Arial" pitchFamily="34" charset="0"/>
              </a:rPr>
              <a:t>Sexual Orientation (Identity)</a:t>
            </a:r>
          </a:p>
          <a:p>
            <a:endParaRPr lang="en-US" sz="1000" dirty="0" smtClean="0">
              <a:latin typeface="Arial" pitchFamily="34" charset="0"/>
              <a:cs typeface="Arial" pitchFamily="34" charset="0"/>
            </a:endParaRPr>
          </a:p>
          <a:p>
            <a:r>
              <a:rPr lang="en-US" b="1" dirty="0" smtClean="0">
                <a:latin typeface="Arial" pitchFamily="34" charset="0"/>
                <a:cs typeface="Arial" pitchFamily="34" charset="0"/>
              </a:rPr>
              <a:t>Gender Identity</a:t>
            </a:r>
          </a:p>
          <a:p>
            <a:endParaRPr lang="en-US" sz="1000" b="1" dirty="0" smtClean="0">
              <a:latin typeface="Arial" pitchFamily="34" charset="0"/>
              <a:cs typeface="Arial" pitchFamily="34" charset="0"/>
            </a:endParaRPr>
          </a:p>
          <a:p>
            <a:r>
              <a:rPr lang="en-US" dirty="0" smtClean="0">
                <a:latin typeface="Arial" pitchFamily="34" charset="0"/>
                <a:cs typeface="Arial" pitchFamily="34" charset="0"/>
              </a:rPr>
              <a:t>Transgender Status</a:t>
            </a:r>
          </a:p>
          <a:p>
            <a:endParaRPr lang="en-US" dirty="0"/>
          </a:p>
        </p:txBody>
      </p:sp>
    </p:spTree>
    <p:extLst>
      <p:ext uri="{BB962C8B-B14F-4D97-AF65-F5344CB8AC3E}">
        <p14:creationId xmlns:p14="http://schemas.microsoft.com/office/powerpoint/2010/main" val="24925141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Items</a:t>
            </a:r>
            <a:endParaRPr lang="en-US" dirty="0"/>
          </a:p>
        </p:txBody>
      </p:sp>
      <p:sp>
        <p:nvSpPr>
          <p:cNvPr id="3" name="Content Placeholder 2"/>
          <p:cNvSpPr>
            <a:spLocks noGrp="1"/>
          </p:cNvSpPr>
          <p:nvPr>
            <p:ph sz="half" idx="2"/>
          </p:nvPr>
        </p:nvSpPr>
        <p:spPr>
          <a:xfrm>
            <a:off x="3962400" y="1295401"/>
            <a:ext cx="4724400" cy="4495800"/>
          </a:xfrm>
        </p:spPr>
        <p:txBody>
          <a:bodyPr>
            <a:normAutofit/>
          </a:bodyPr>
          <a:lstStyle/>
          <a:p>
            <a:pPr>
              <a:buNone/>
            </a:pPr>
            <a:r>
              <a:rPr lang="en-US" sz="2000" dirty="0" smtClean="0">
                <a:latin typeface="Arial" pitchFamily="34" charset="0"/>
                <a:cs typeface="Arial" pitchFamily="34" charset="0"/>
              </a:rPr>
              <a:t>How would you describe your gender? (check all that apply)</a:t>
            </a:r>
          </a:p>
          <a:p>
            <a:pPr lvl="1">
              <a:buFont typeface="Wingdings" pitchFamily="2" charset="2"/>
              <a:buChar char="q"/>
            </a:pPr>
            <a:r>
              <a:rPr lang="en-US" sz="2000" dirty="0" smtClean="0">
                <a:latin typeface="Arial" pitchFamily="34" charset="0"/>
                <a:cs typeface="Arial" pitchFamily="34" charset="0"/>
              </a:rPr>
              <a:t>Male</a:t>
            </a:r>
          </a:p>
          <a:p>
            <a:pPr lvl="1">
              <a:buFont typeface="Wingdings" pitchFamily="2" charset="2"/>
              <a:buChar char="q"/>
            </a:pPr>
            <a:r>
              <a:rPr lang="en-US" sz="2000" dirty="0" smtClean="0">
                <a:latin typeface="Arial" pitchFamily="34" charset="0"/>
                <a:cs typeface="Arial" pitchFamily="34" charset="0"/>
              </a:rPr>
              <a:t>Female</a:t>
            </a:r>
          </a:p>
          <a:p>
            <a:pPr lvl="1">
              <a:buFont typeface="Wingdings" pitchFamily="2" charset="2"/>
              <a:buChar char="q"/>
            </a:pPr>
            <a:r>
              <a:rPr lang="en-US" sz="2000" dirty="0" smtClean="0">
                <a:latin typeface="Arial" pitchFamily="34" charset="0"/>
                <a:cs typeface="Arial" pitchFamily="34" charset="0"/>
              </a:rPr>
              <a:t>Transgender</a:t>
            </a:r>
          </a:p>
          <a:p>
            <a:pPr lvl="1">
              <a:buFont typeface="Wingdings" pitchFamily="2" charset="2"/>
              <a:buChar char="q"/>
            </a:pPr>
            <a:r>
              <a:rPr lang="en-US" sz="2000" dirty="0" smtClean="0">
                <a:latin typeface="Arial" pitchFamily="34" charset="0"/>
                <a:cs typeface="Arial" pitchFamily="34" charset="0"/>
              </a:rPr>
              <a:t>Transgender Male-to-Female</a:t>
            </a:r>
          </a:p>
          <a:p>
            <a:pPr lvl="1">
              <a:buFont typeface="Wingdings" pitchFamily="2" charset="2"/>
              <a:buChar char="q"/>
            </a:pPr>
            <a:r>
              <a:rPr lang="en-US" sz="2000" dirty="0" smtClean="0">
                <a:latin typeface="Arial" pitchFamily="34" charset="0"/>
                <a:cs typeface="Arial" pitchFamily="34" charset="0"/>
              </a:rPr>
              <a:t>Transgender Female-to-Male</a:t>
            </a:r>
          </a:p>
          <a:p>
            <a:pPr lvl="1">
              <a:buFont typeface="Wingdings" pitchFamily="2" charset="2"/>
              <a:buChar char="q"/>
            </a:pPr>
            <a:r>
              <a:rPr lang="en-US" sz="2000" dirty="0" err="1" smtClean="0">
                <a:latin typeface="Arial" pitchFamily="34" charset="0"/>
                <a:cs typeface="Arial" pitchFamily="34" charset="0"/>
              </a:rPr>
              <a:t>Genderqueer</a:t>
            </a:r>
            <a:endParaRPr lang="en-US" sz="2000" dirty="0" smtClean="0">
              <a:latin typeface="Arial" pitchFamily="34" charset="0"/>
              <a:cs typeface="Arial" pitchFamily="34" charset="0"/>
            </a:endParaRPr>
          </a:p>
          <a:p>
            <a:pPr lvl="1">
              <a:buFont typeface="Wingdings" pitchFamily="2" charset="2"/>
              <a:buChar char="q"/>
            </a:pPr>
            <a:r>
              <a:rPr lang="en-US" sz="2000" dirty="0" smtClean="0">
                <a:latin typeface="Arial" pitchFamily="34" charset="0"/>
                <a:cs typeface="Arial" pitchFamily="34" charset="0"/>
              </a:rPr>
              <a:t>Gender Nonconforming</a:t>
            </a:r>
          </a:p>
          <a:p>
            <a:pPr lvl="1">
              <a:buFont typeface="Wingdings" pitchFamily="2" charset="2"/>
              <a:buChar char="q"/>
            </a:pPr>
            <a:r>
              <a:rPr lang="en-US" sz="2000" dirty="0" smtClean="0">
                <a:latin typeface="Arial" pitchFamily="34" charset="0"/>
                <a:cs typeface="Arial" pitchFamily="34" charset="0"/>
              </a:rPr>
              <a:t>Something Else (please describe: ____________)</a:t>
            </a:r>
          </a:p>
          <a:p>
            <a:endParaRPr lang="en-US" dirty="0" smtClean="0"/>
          </a:p>
        </p:txBody>
      </p:sp>
      <p:sp>
        <p:nvSpPr>
          <p:cNvPr id="7" name="Content Placeholder 6"/>
          <p:cNvSpPr>
            <a:spLocks noGrp="1"/>
          </p:cNvSpPr>
          <p:nvPr>
            <p:ph sz="quarter" idx="13"/>
          </p:nvPr>
        </p:nvSpPr>
        <p:spPr/>
        <p:txBody>
          <a:bodyPr/>
          <a:lstStyle/>
          <a:p>
            <a:r>
              <a:rPr lang="en-US" dirty="0" smtClean="0">
                <a:latin typeface="Arial" pitchFamily="34" charset="0"/>
                <a:cs typeface="Arial" pitchFamily="34" charset="0"/>
              </a:rPr>
              <a:t>Sexual Orientation (Identity)</a:t>
            </a:r>
          </a:p>
          <a:p>
            <a:endParaRPr lang="en-US" sz="1000" dirty="0" smtClean="0">
              <a:latin typeface="Arial" pitchFamily="34" charset="0"/>
              <a:cs typeface="Arial" pitchFamily="34" charset="0"/>
            </a:endParaRPr>
          </a:p>
          <a:p>
            <a:r>
              <a:rPr lang="en-US" b="1" dirty="0" smtClean="0">
                <a:latin typeface="Arial" pitchFamily="34" charset="0"/>
                <a:cs typeface="Arial" pitchFamily="34" charset="0"/>
              </a:rPr>
              <a:t>Gender Identity</a:t>
            </a:r>
          </a:p>
          <a:p>
            <a:endParaRPr lang="en-US" sz="1000" b="1" dirty="0" smtClean="0">
              <a:latin typeface="Arial" pitchFamily="34" charset="0"/>
              <a:cs typeface="Arial" pitchFamily="34" charset="0"/>
            </a:endParaRPr>
          </a:p>
          <a:p>
            <a:r>
              <a:rPr lang="en-US" dirty="0" smtClean="0">
                <a:latin typeface="Arial" pitchFamily="34" charset="0"/>
                <a:cs typeface="Arial" pitchFamily="34" charset="0"/>
              </a:rPr>
              <a:t>Transgender Status</a:t>
            </a:r>
          </a:p>
          <a:p>
            <a:endParaRPr lang="en-US" dirty="0"/>
          </a:p>
        </p:txBody>
      </p:sp>
    </p:spTree>
    <p:extLst>
      <p:ext uri="{BB962C8B-B14F-4D97-AF65-F5344CB8AC3E}">
        <p14:creationId xmlns:p14="http://schemas.microsoft.com/office/powerpoint/2010/main" val="24925141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Items</a:t>
            </a:r>
            <a:endParaRPr lang="en-US" dirty="0"/>
          </a:p>
        </p:txBody>
      </p:sp>
      <p:sp>
        <p:nvSpPr>
          <p:cNvPr id="3" name="Content Placeholder 2"/>
          <p:cNvSpPr>
            <a:spLocks noGrp="1"/>
          </p:cNvSpPr>
          <p:nvPr>
            <p:ph sz="half" idx="2"/>
          </p:nvPr>
        </p:nvSpPr>
        <p:spPr>
          <a:xfrm>
            <a:off x="4648200" y="1600200"/>
            <a:ext cx="4038600" cy="4800600"/>
          </a:xfrm>
        </p:spPr>
        <p:txBody>
          <a:bodyPr>
            <a:normAutofit/>
          </a:bodyPr>
          <a:lstStyle/>
          <a:p>
            <a:r>
              <a:rPr lang="en-US" sz="2000" dirty="0" smtClean="0">
                <a:latin typeface="Arial" pitchFamily="34" charset="0"/>
                <a:cs typeface="Arial" pitchFamily="34" charset="0"/>
              </a:rPr>
              <a:t>Are you transgendered?</a:t>
            </a:r>
          </a:p>
          <a:p>
            <a:pPr lvl="1"/>
            <a:r>
              <a:rPr lang="en-US" sz="2000" dirty="0" smtClean="0">
                <a:latin typeface="Arial" pitchFamily="34" charset="0"/>
                <a:cs typeface="Arial" pitchFamily="34" charset="0"/>
              </a:rPr>
              <a:t>Yes</a:t>
            </a:r>
          </a:p>
          <a:p>
            <a:pPr lvl="1"/>
            <a:r>
              <a:rPr lang="en-US" sz="2000" dirty="0" smtClean="0">
                <a:latin typeface="Arial" pitchFamily="34" charset="0"/>
                <a:cs typeface="Arial" pitchFamily="34" charset="0"/>
              </a:rPr>
              <a:t>No</a:t>
            </a:r>
          </a:p>
          <a:p>
            <a:pPr marL="0" indent="0">
              <a:buNone/>
            </a:pPr>
            <a:endParaRPr lang="en-US" sz="1900" dirty="0">
              <a:latin typeface="Arial" pitchFamily="34" charset="0"/>
              <a:cs typeface="Arial" pitchFamily="34" charset="0"/>
            </a:endParaRPr>
          </a:p>
        </p:txBody>
      </p:sp>
      <p:sp>
        <p:nvSpPr>
          <p:cNvPr id="7" name="Content Placeholder 6"/>
          <p:cNvSpPr>
            <a:spLocks noGrp="1"/>
          </p:cNvSpPr>
          <p:nvPr>
            <p:ph sz="quarter" idx="13"/>
          </p:nvPr>
        </p:nvSpPr>
        <p:spPr/>
        <p:txBody>
          <a:bodyPr/>
          <a:lstStyle/>
          <a:p>
            <a:r>
              <a:rPr lang="en-US" dirty="0" smtClean="0">
                <a:latin typeface="Arial" pitchFamily="34" charset="0"/>
                <a:cs typeface="Arial" pitchFamily="34" charset="0"/>
              </a:rPr>
              <a:t>Sexual Orientation (Identity)</a:t>
            </a:r>
          </a:p>
          <a:p>
            <a:endParaRPr lang="en-US" sz="800" dirty="0" smtClean="0">
              <a:latin typeface="Arial" pitchFamily="34" charset="0"/>
              <a:cs typeface="Arial" pitchFamily="34" charset="0"/>
            </a:endParaRPr>
          </a:p>
          <a:p>
            <a:r>
              <a:rPr lang="en-US" dirty="0" smtClean="0">
                <a:latin typeface="Arial" pitchFamily="34" charset="0"/>
                <a:cs typeface="Arial" pitchFamily="34" charset="0"/>
              </a:rPr>
              <a:t>Gender Identity</a:t>
            </a:r>
          </a:p>
          <a:p>
            <a:pPr>
              <a:buNone/>
            </a:pPr>
            <a:endParaRPr lang="en-US" sz="800" dirty="0" smtClean="0">
              <a:latin typeface="Arial" pitchFamily="34" charset="0"/>
              <a:cs typeface="Arial" pitchFamily="34" charset="0"/>
            </a:endParaRPr>
          </a:p>
          <a:p>
            <a:r>
              <a:rPr lang="en-US" b="1" dirty="0" smtClean="0">
                <a:latin typeface="Arial" pitchFamily="34" charset="0"/>
                <a:cs typeface="Arial" pitchFamily="34" charset="0"/>
              </a:rPr>
              <a:t>Transgender Status</a:t>
            </a:r>
          </a:p>
          <a:p>
            <a:endParaRPr lang="en-US" dirty="0"/>
          </a:p>
        </p:txBody>
      </p:sp>
    </p:spTree>
    <p:extLst>
      <p:ext uri="{BB962C8B-B14F-4D97-AF65-F5344CB8AC3E}">
        <p14:creationId xmlns:p14="http://schemas.microsoft.com/office/powerpoint/2010/main" val="2492514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Session</a:t>
            </a:r>
            <a:endParaRPr lang="en-US" dirty="0"/>
          </a:p>
        </p:txBody>
      </p:sp>
      <p:sp>
        <p:nvSpPr>
          <p:cNvPr id="3" name="Content Placeholder 2"/>
          <p:cNvSpPr>
            <a:spLocks noGrp="1"/>
          </p:cNvSpPr>
          <p:nvPr>
            <p:ph idx="1"/>
          </p:nvPr>
        </p:nvSpPr>
        <p:spPr>
          <a:xfrm>
            <a:off x="457200" y="1143000"/>
            <a:ext cx="8229600" cy="5105400"/>
          </a:xfrm>
        </p:spPr>
        <p:txBody>
          <a:bodyPr>
            <a:normAutofit fontScale="92500" lnSpcReduction="20000"/>
          </a:bodyPr>
          <a:lstStyle/>
          <a:p>
            <a:pPr>
              <a:buNone/>
            </a:pPr>
            <a:r>
              <a:rPr lang="en-US" sz="2600" b="1" dirty="0" smtClean="0">
                <a:solidFill>
                  <a:schemeClr val="accent3">
                    <a:lumMod val="75000"/>
                  </a:schemeClr>
                </a:solidFill>
              </a:rPr>
              <a:t>Participant Objectives</a:t>
            </a:r>
          </a:p>
          <a:p>
            <a:endParaRPr lang="en-US" sz="900" dirty="0" smtClean="0"/>
          </a:p>
          <a:p>
            <a:pPr>
              <a:lnSpc>
                <a:spcPct val="120000"/>
              </a:lnSpc>
            </a:pPr>
            <a:r>
              <a:rPr lang="en-US" sz="2200" dirty="0" smtClean="0"/>
              <a:t>Become </a:t>
            </a:r>
            <a:r>
              <a:rPr lang="en-US" sz="2200" dirty="0"/>
              <a:t>familiar </a:t>
            </a:r>
            <a:r>
              <a:rPr lang="en-US" sz="2200" dirty="0" smtClean="0"/>
              <a:t>with LGBT-specific terminology and with key issues affecting the LGBT community </a:t>
            </a:r>
          </a:p>
          <a:p>
            <a:pPr>
              <a:lnSpc>
                <a:spcPct val="120000"/>
              </a:lnSpc>
            </a:pPr>
            <a:r>
              <a:rPr lang="en-US" sz="2200" dirty="0" smtClean="0"/>
              <a:t>Learn </a:t>
            </a:r>
            <a:r>
              <a:rPr lang="en-US" sz="2200" dirty="0"/>
              <a:t>ways to make evaluation activities more inclusive </a:t>
            </a:r>
            <a:r>
              <a:rPr lang="en-US" sz="2200" dirty="0" smtClean="0"/>
              <a:t>and </a:t>
            </a:r>
            <a:r>
              <a:rPr lang="en-US" sz="2200" dirty="0"/>
              <a:t>respectful of </a:t>
            </a:r>
            <a:r>
              <a:rPr lang="en-US" sz="2200" dirty="0" smtClean="0"/>
              <a:t>LGBT people</a:t>
            </a:r>
          </a:p>
          <a:p>
            <a:pPr>
              <a:lnSpc>
                <a:spcPct val="120000"/>
              </a:lnSpc>
            </a:pPr>
            <a:r>
              <a:rPr lang="en-US" sz="2200" dirty="0" smtClean="0"/>
              <a:t>Identify </a:t>
            </a:r>
            <a:r>
              <a:rPr lang="en-US" sz="2200" dirty="0"/>
              <a:t>data collection items and best practices to use when collecting </a:t>
            </a:r>
            <a:r>
              <a:rPr lang="en-US" sz="2200" dirty="0" smtClean="0"/>
              <a:t>LGBT-specific </a:t>
            </a:r>
            <a:r>
              <a:rPr lang="en-US" sz="2200" dirty="0"/>
              <a:t>data</a:t>
            </a:r>
          </a:p>
          <a:p>
            <a:pPr>
              <a:buNone/>
            </a:pPr>
            <a:endParaRPr lang="en-US" dirty="0" smtClean="0"/>
          </a:p>
          <a:p>
            <a:pPr>
              <a:buNone/>
            </a:pPr>
            <a:r>
              <a:rPr lang="en-US" sz="2600" b="1" dirty="0" smtClean="0">
                <a:solidFill>
                  <a:schemeClr val="accent3">
                    <a:lumMod val="75000"/>
                  </a:schemeClr>
                </a:solidFill>
              </a:rPr>
              <a:t>Why should I care about this topic?</a:t>
            </a:r>
          </a:p>
          <a:p>
            <a:pPr>
              <a:buNone/>
            </a:pPr>
            <a:endParaRPr lang="en-US" sz="900" b="1" dirty="0" smtClean="0">
              <a:solidFill>
                <a:schemeClr val="accent3">
                  <a:lumMod val="75000"/>
                </a:schemeClr>
              </a:solidFill>
            </a:endParaRPr>
          </a:p>
          <a:p>
            <a:pPr>
              <a:lnSpc>
                <a:spcPct val="120000"/>
              </a:lnSpc>
            </a:pPr>
            <a:r>
              <a:rPr lang="en-US" sz="2200" dirty="0" smtClean="0"/>
              <a:t>Cultural diversity is a reality in the U.S. </a:t>
            </a:r>
          </a:p>
          <a:p>
            <a:pPr>
              <a:lnSpc>
                <a:spcPct val="120000"/>
              </a:lnSpc>
            </a:pPr>
            <a:r>
              <a:rPr lang="en-US" sz="2200" dirty="0" smtClean="0"/>
              <a:t>Issues of equity for a disenfranchised community</a:t>
            </a:r>
            <a:endParaRPr lang="en-US" sz="2200" dirty="0"/>
          </a:p>
          <a:p>
            <a:pPr>
              <a:lnSpc>
                <a:spcPct val="120000"/>
              </a:lnSpc>
            </a:pPr>
            <a:r>
              <a:rPr lang="en-US" sz="2200" dirty="0" smtClean="0"/>
              <a:t>LGBT individuals are served by nearly all programs and services, but often invisible in the data</a:t>
            </a:r>
            <a:endParaRPr lang="en-US" sz="2200" dirty="0"/>
          </a:p>
          <a:p>
            <a:pPr>
              <a:buNone/>
            </a:pPr>
            <a:endParaRPr lang="en-US" b="1" dirty="0" smtClean="0">
              <a:solidFill>
                <a:schemeClr val="accent3">
                  <a:lumMod val="75000"/>
                </a:schemeClr>
              </a:solidFill>
            </a:endParaRPr>
          </a:p>
          <a:p>
            <a:pPr>
              <a:buNone/>
            </a:pPr>
            <a:endParaRPr lang="en-US" dirty="0"/>
          </a:p>
        </p:txBody>
      </p:sp>
    </p:spTree>
    <p:extLst>
      <p:ext uri="{BB962C8B-B14F-4D97-AF65-F5344CB8AC3E}">
        <p14:creationId xmlns:p14="http://schemas.microsoft.com/office/powerpoint/2010/main" val="8388374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Items</a:t>
            </a:r>
            <a:endParaRPr lang="en-US" dirty="0"/>
          </a:p>
        </p:txBody>
      </p:sp>
      <p:sp>
        <p:nvSpPr>
          <p:cNvPr id="3" name="Content Placeholder 2"/>
          <p:cNvSpPr>
            <a:spLocks noGrp="1"/>
          </p:cNvSpPr>
          <p:nvPr>
            <p:ph sz="half" idx="2"/>
          </p:nvPr>
        </p:nvSpPr>
        <p:spPr>
          <a:xfrm>
            <a:off x="4648200" y="1600200"/>
            <a:ext cx="4038600" cy="4800600"/>
          </a:xfrm>
        </p:spPr>
        <p:txBody>
          <a:bodyPr>
            <a:normAutofit/>
          </a:bodyPr>
          <a:lstStyle/>
          <a:p>
            <a:r>
              <a:rPr lang="en-US" sz="2000" strike="sngStrike" dirty="0" smtClean="0">
                <a:latin typeface="Arial" pitchFamily="34" charset="0"/>
                <a:cs typeface="Arial" pitchFamily="34" charset="0"/>
              </a:rPr>
              <a:t>Are you transgendered?</a:t>
            </a:r>
          </a:p>
          <a:p>
            <a:pPr lvl="1"/>
            <a:r>
              <a:rPr lang="en-US" sz="2000" strike="sngStrike" dirty="0" smtClean="0">
                <a:latin typeface="Arial" pitchFamily="34" charset="0"/>
                <a:cs typeface="Arial" pitchFamily="34" charset="0"/>
              </a:rPr>
              <a:t>Yes</a:t>
            </a:r>
          </a:p>
          <a:p>
            <a:pPr lvl="1"/>
            <a:r>
              <a:rPr lang="en-US" sz="2000" strike="sngStrike" dirty="0" smtClean="0">
                <a:latin typeface="Arial" pitchFamily="34" charset="0"/>
                <a:cs typeface="Arial" pitchFamily="34" charset="0"/>
              </a:rPr>
              <a:t>No</a:t>
            </a:r>
          </a:p>
          <a:p>
            <a:pPr marL="0" indent="0">
              <a:buNone/>
            </a:pPr>
            <a:endParaRPr lang="en-US" sz="1900" dirty="0">
              <a:latin typeface="Arial" pitchFamily="34" charset="0"/>
              <a:cs typeface="Arial" pitchFamily="34" charset="0"/>
            </a:endParaRPr>
          </a:p>
        </p:txBody>
      </p:sp>
      <p:sp>
        <p:nvSpPr>
          <p:cNvPr id="7" name="Content Placeholder 6"/>
          <p:cNvSpPr>
            <a:spLocks noGrp="1"/>
          </p:cNvSpPr>
          <p:nvPr>
            <p:ph sz="quarter" idx="13"/>
          </p:nvPr>
        </p:nvSpPr>
        <p:spPr/>
        <p:txBody>
          <a:bodyPr/>
          <a:lstStyle/>
          <a:p>
            <a:r>
              <a:rPr lang="en-US" dirty="0" smtClean="0">
                <a:latin typeface="Arial" pitchFamily="34" charset="0"/>
                <a:cs typeface="Arial" pitchFamily="34" charset="0"/>
              </a:rPr>
              <a:t>Sexual Orientation (Identity)</a:t>
            </a:r>
          </a:p>
          <a:p>
            <a:endParaRPr lang="en-US" sz="800" dirty="0" smtClean="0">
              <a:latin typeface="Arial" pitchFamily="34" charset="0"/>
              <a:cs typeface="Arial" pitchFamily="34" charset="0"/>
            </a:endParaRPr>
          </a:p>
          <a:p>
            <a:r>
              <a:rPr lang="en-US" dirty="0" smtClean="0">
                <a:latin typeface="Arial" pitchFamily="34" charset="0"/>
                <a:cs typeface="Arial" pitchFamily="34" charset="0"/>
              </a:rPr>
              <a:t>Gender Identity</a:t>
            </a:r>
          </a:p>
          <a:p>
            <a:pPr>
              <a:buNone/>
            </a:pPr>
            <a:endParaRPr lang="en-US" sz="800" dirty="0" smtClean="0">
              <a:latin typeface="Arial" pitchFamily="34" charset="0"/>
              <a:cs typeface="Arial" pitchFamily="34" charset="0"/>
            </a:endParaRPr>
          </a:p>
          <a:p>
            <a:r>
              <a:rPr lang="en-US" b="1" dirty="0" smtClean="0">
                <a:latin typeface="Arial" pitchFamily="34" charset="0"/>
                <a:cs typeface="Arial" pitchFamily="34" charset="0"/>
              </a:rPr>
              <a:t>Transgender Status</a:t>
            </a:r>
          </a:p>
          <a:p>
            <a:endParaRPr lang="en-US" dirty="0"/>
          </a:p>
        </p:txBody>
      </p:sp>
    </p:spTree>
    <p:extLst>
      <p:ext uri="{BB962C8B-B14F-4D97-AF65-F5344CB8AC3E}">
        <p14:creationId xmlns:p14="http://schemas.microsoft.com/office/powerpoint/2010/main" val="24925141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Items</a:t>
            </a:r>
            <a:endParaRPr lang="en-US" dirty="0"/>
          </a:p>
        </p:txBody>
      </p:sp>
      <p:sp>
        <p:nvSpPr>
          <p:cNvPr id="3" name="Content Placeholder 2"/>
          <p:cNvSpPr>
            <a:spLocks noGrp="1"/>
          </p:cNvSpPr>
          <p:nvPr>
            <p:ph sz="half" idx="2"/>
          </p:nvPr>
        </p:nvSpPr>
        <p:spPr>
          <a:xfrm>
            <a:off x="4648200" y="1600200"/>
            <a:ext cx="4038600" cy="4800600"/>
          </a:xfrm>
        </p:spPr>
        <p:txBody>
          <a:bodyPr>
            <a:normAutofit/>
          </a:bodyPr>
          <a:lstStyle/>
          <a:p>
            <a:pPr marL="0" indent="0">
              <a:buNone/>
            </a:pPr>
            <a:r>
              <a:rPr lang="en-US" sz="2000" dirty="0" smtClean="0">
                <a:latin typeface="Arial" pitchFamily="34" charset="0"/>
                <a:cs typeface="Arial" pitchFamily="34" charset="0"/>
              </a:rPr>
              <a:t>When a person's sex and gender do not match, they might think of themselves as transgender. Sex is what a person is born. Gender is how a person feels. Are you transgender?</a:t>
            </a:r>
          </a:p>
          <a:p>
            <a:pPr marL="0" indent="0">
              <a:buNone/>
            </a:pPr>
            <a:endParaRPr lang="en-US" sz="1800" dirty="0" smtClean="0">
              <a:latin typeface="Arial" pitchFamily="34" charset="0"/>
              <a:cs typeface="Arial" pitchFamily="34" charset="0"/>
            </a:endParaRPr>
          </a:p>
          <a:p>
            <a:pPr lvl="1"/>
            <a:r>
              <a:rPr lang="en-US" sz="2000" dirty="0" smtClean="0">
                <a:latin typeface="Arial" pitchFamily="34" charset="0"/>
                <a:cs typeface="Arial" pitchFamily="34" charset="0"/>
              </a:rPr>
              <a:t>Yes</a:t>
            </a:r>
          </a:p>
          <a:p>
            <a:pPr lvl="1"/>
            <a:r>
              <a:rPr lang="en-US" sz="2000" dirty="0" smtClean="0">
                <a:latin typeface="Arial" pitchFamily="34" charset="0"/>
                <a:cs typeface="Arial" pitchFamily="34" charset="0"/>
              </a:rPr>
              <a:t>No</a:t>
            </a:r>
          </a:p>
          <a:p>
            <a:pPr lvl="1"/>
            <a:r>
              <a:rPr lang="en-US" sz="2000" dirty="0" smtClean="0">
                <a:latin typeface="Arial" pitchFamily="34" charset="0"/>
                <a:cs typeface="Arial" pitchFamily="34" charset="0"/>
              </a:rPr>
              <a:t>Not Sure</a:t>
            </a:r>
          </a:p>
        </p:txBody>
      </p:sp>
      <p:sp>
        <p:nvSpPr>
          <p:cNvPr id="7" name="Content Placeholder 6"/>
          <p:cNvSpPr>
            <a:spLocks noGrp="1"/>
          </p:cNvSpPr>
          <p:nvPr>
            <p:ph sz="quarter" idx="13"/>
          </p:nvPr>
        </p:nvSpPr>
        <p:spPr/>
        <p:txBody>
          <a:bodyPr/>
          <a:lstStyle/>
          <a:p>
            <a:r>
              <a:rPr lang="en-US" dirty="0" smtClean="0">
                <a:latin typeface="Arial" pitchFamily="34" charset="0"/>
                <a:cs typeface="Arial" pitchFamily="34" charset="0"/>
              </a:rPr>
              <a:t>Sexual Orientation (Identity)</a:t>
            </a:r>
          </a:p>
          <a:p>
            <a:endParaRPr lang="en-US" sz="800" dirty="0" smtClean="0">
              <a:latin typeface="Arial" pitchFamily="34" charset="0"/>
              <a:cs typeface="Arial" pitchFamily="34" charset="0"/>
            </a:endParaRPr>
          </a:p>
          <a:p>
            <a:r>
              <a:rPr lang="en-US" dirty="0" smtClean="0">
                <a:latin typeface="Arial" pitchFamily="34" charset="0"/>
                <a:cs typeface="Arial" pitchFamily="34" charset="0"/>
              </a:rPr>
              <a:t>Gender Identity</a:t>
            </a:r>
          </a:p>
          <a:p>
            <a:endParaRPr lang="en-US" sz="800" dirty="0" smtClean="0">
              <a:latin typeface="Arial" pitchFamily="34" charset="0"/>
              <a:cs typeface="Arial" pitchFamily="34" charset="0"/>
            </a:endParaRPr>
          </a:p>
          <a:p>
            <a:r>
              <a:rPr lang="en-US" b="1" dirty="0" smtClean="0">
                <a:latin typeface="Arial" pitchFamily="34" charset="0"/>
                <a:cs typeface="Arial" pitchFamily="34" charset="0"/>
              </a:rPr>
              <a:t>Transgender Status</a:t>
            </a:r>
          </a:p>
        </p:txBody>
      </p:sp>
    </p:spTree>
    <p:extLst>
      <p:ext uri="{BB962C8B-B14F-4D97-AF65-F5344CB8AC3E}">
        <p14:creationId xmlns:p14="http://schemas.microsoft.com/office/powerpoint/2010/main" val="24925141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Items</a:t>
            </a:r>
            <a:endParaRPr lang="en-US" dirty="0"/>
          </a:p>
        </p:txBody>
      </p:sp>
      <p:sp>
        <p:nvSpPr>
          <p:cNvPr id="3" name="Content Placeholder 2"/>
          <p:cNvSpPr>
            <a:spLocks noGrp="1"/>
          </p:cNvSpPr>
          <p:nvPr>
            <p:ph sz="half" idx="2"/>
          </p:nvPr>
        </p:nvSpPr>
        <p:spPr>
          <a:xfrm>
            <a:off x="4648200" y="1600200"/>
            <a:ext cx="4038600" cy="4800600"/>
          </a:xfrm>
        </p:spPr>
        <p:txBody>
          <a:bodyPr>
            <a:normAutofit fontScale="92500" lnSpcReduction="20000"/>
          </a:bodyPr>
          <a:lstStyle/>
          <a:p>
            <a:pPr marL="0" indent="0">
              <a:buNone/>
            </a:pPr>
            <a:r>
              <a:rPr lang="en-US" sz="1900" dirty="0" smtClean="0">
                <a:latin typeface="Arial" pitchFamily="34" charset="0"/>
                <a:cs typeface="Arial" pitchFamily="34" charset="0"/>
              </a:rPr>
              <a:t>When a person's sex and gender do not match, they might think of themselves as transgender. Sex is what a person is born. Gender is how a person feels. Which one response best describes you?  </a:t>
            </a:r>
          </a:p>
          <a:p>
            <a:pPr marL="0" indent="0">
              <a:buNone/>
            </a:pPr>
            <a:endParaRPr lang="en-US" sz="1800" dirty="0" smtClean="0">
              <a:latin typeface="Arial" pitchFamily="34" charset="0"/>
              <a:cs typeface="Arial" pitchFamily="34" charset="0"/>
            </a:endParaRPr>
          </a:p>
          <a:p>
            <a:pPr lvl="1"/>
            <a:r>
              <a:rPr lang="en-US" sz="2000" dirty="0" smtClean="0">
                <a:latin typeface="Arial" pitchFamily="34" charset="0"/>
                <a:cs typeface="Arial" pitchFamily="34" charset="0"/>
              </a:rPr>
              <a:t>I am not transgender</a:t>
            </a:r>
          </a:p>
          <a:p>
            <a:pPr lvl="1"/>
            <a:endParaRPr lang="en-US" sz="2000" dirty="0" smtClean="0">
              <a:latin typeface="Arial" pitchFamily="34" charset="0"/>
              <a:cs typeface="Arial" pitchFamily="34" charset="0"/>
            </a:endParaRPr>
          </a:p>
          <a:p>
            <a:pPr lvl="1"/>
            <a:r>
              <a:rPr lang="en-US" sz="2000" dirty="0" smtClean="0">
                <a:latin typeface="Arial" pitchFamily="34" charset="0"/>
                <a:cs typeface="Arial" pitchFamily="34" charset="0"/>
              </a:rPr>
              <a:t>I am transgender and identify as a boy or man </a:t>
            </a:r>
          </a:p>
          <a:p>
            <a:pPr lvl="1"/>
            <a:endParaRPr lang="en-US" sz="2200" dirty="0" smtClean="0">
              <a:latin typeface="Arial" pitchFamily="34" charset="0"/>
              <a:cs typeface="Arial" pitchFamily="34" charset="0"/>
            </a:endParaRPr>
          </a:p>
          <a:p>
            <a:pPr lvl="1"/>
            <a:r>
              <a:rPr lang="en-US" sz="2000" dirty="0" smtClean="0">
                <a:latin typeface="Arial" pitchFamily="34" charset="0"/>
                <a:cs typeface="Arial" pitchFamily="34" charset="0"/>
              </a:rPr>
              <a:t>I am transgender and identify as a girl or woman </a:t>
            </a:r>
          </a:p>
          <a:p>
            <a:pPr lvl="1"/>
            <a:endParaRPr lang="en-US" sz="2000" dirty="0" smtClean="0">
              <a:latin typeface="Arial" pitchFamily="34" charset="0"/>
              <a:cs typeface="Arial" pitchFamily="34" charset="0"/>
            </a:endParaRPr>
          </a:p>
          <a:p>
            <a:pPr lvl="1"/>
            <a:r>
              <a:rPr lang="en-US" sz="2000" dirty="0" smtClean="0">
                <a:latin typeface="Arial" pitchFamily="34" charset="0"/>
                <a:cs typeface="Arial" pitchFamily="34" charset="0"/>
              </a:rPr>
              <a:t>I am transgender and identify in some other way</a:t>
            </a:r>
            <a:endParaRPr lang="en-US" sz="2000" dirty="0">
              <a:latin typeface="Arial" pitchFamily="34" charset="0"/>
              <a:cs typeface="Arial" pitchFamily="34" charset="0"/>
            </a:endParaRPr>
          </a:p>
        </p:txBody>
      </p:sp>
      <p:sp>
        <p:nvSpPr>
          <p:cNvPr id="7" name="Content Placeholder 6"/>
          <p:cNvSpPr>
            <a:spLocks noGrp="1"/>
          </p:cNvSpPr>
          <p:nvPr>
            <p:ph sz="quarter" idx="13"/>
          </p:nvPr>
        </p:nvSpPr>
        <p:spPr/>
        <p:txBody>
          <a:bodyPr/>
          <a:lstStyle/>
          <a:p>
            <a:r>
              <a:rPr lang="en-US" dirty="0" smtClean="0">
                <a:latin typeface="Arial" pitchFamily="34" charset="0"/>
                <a:cs typeface="Arial" pitchFamily="34" charset="0"/>
              </a:rPr>
              <a:t>Sexual Orientation (Identity)</a:t>
            </a:r>
          </a:p>
          <a:p>
            <a:endParaRPr lang="en-US" sz="800" dirty="0" smtClean="0">
              <a:latin typeface="Arial" pitchFamily="34" charset="0"/>
              <a:cs typeface="Arial" pitchFamily="34" charset="0"/>
            </a:endParaRPr>
          </a:p>
          <a:p>
            <a:r>
              <a:rPr lang="en-US" dirty="0" smtClean="0">
                <a:latin typeface="Arial" pitchFamily="34" charset="0"/>
                <a:cs typeface="Arial" pitchFamily="34" charset="0"/>
              </a:rPr>
              <a:t>Gender Identity</a:t>
            </a:r>
          </a:p>
          <a:p>
            <a:endParaRPr lang="en-US" sz="800" dirty="0" smtClean="0">
              <a:latin typeface="Arial" pitchFamily="34" charset="0"/>
              <a:cs typeface="Arial" pitchFamily="34" charset="0"/>
            </a:endParaRPr>
          </a:p>
          <a:p>
            <a:r>
              <a:rPr lang="en-US" b="1" dirty="0" smtClean="0">
                <a:latin typeface="Arial" pitchFamily="34" charset="0"/>
                <a:cs typeface="Arial" pitchFamily="34" charset="0"/>
              </a:rPr>
              <a:t>Transgender Status</a:t>
            </a:r>
          </a:p>
        </p:txBody>
      </p:sp>
    </p:spTree>
    <p:extLst>
      <p:ext uri="{BB962C8B-B14F-4D97-AF65-F5344CB8AC3E}">
        <p14:creationId xmlns:p14="http://schemas.microsoft.com/office/powerpoint/2010/main" val="24925141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219200"/>
          </a:xfrm>
        </p:spPr>
        <p:txBody>
          <a:bodyPr/>
          <a:lstStyle/>
          <a:p>
            <a:pPr>
              <a:lnSpc>
                <a:spcPct val="100000"/>
              </a:lnSpc>
              <a:spcBef>
                <a:spcPts val="0"/>
              </a:spcBef>
              <a:spcAft>
                <a:spcPts val="600"/>
              </a:spcAft>
            </a:pPr>
            <a:r>
              <a:rPr lang="en-US" sz="3000" dirty="0" smtClean="0"/>
              <a:t>Additional Considerations with Youth</a:t>
            </a:r>
            <a:endParaRPr lang="en-US" sz="3000" dirty="0"/>
          </a:p>
        </p:txBody>
      </p:sp>
      <p:sp>
        <p:nvSpPr>
          <p:cNvPr id="3" name="Content Placeholder 2"/>
          <p:cNvSpPr>
            <a:spLocks noGrp="1"/>
          </p:cNvSpPr>
          <p:nvPr>
            <p:ph idx="1"/>
          </p:nvPr>
        </p:nvSpPr>
        <p:spPr>
          <a:xfrm>
            <a:off x="457200" y="1371601"/>
            <a:ext cx="8229600" cy="4800600"/>
          </a:xfrm>
        </p:spPr>
        <p:txBody>
          <a:bodyPr>
            <a:normAutofit/>
          </a:bodyPr>
          <a:lstStyle/>
          <a:p>
            <a:r>
              <a:rPr lang="en-US" sz="2200" b="1" dirty="0" smtClean="0"/>
              <a:t>Parental Consent/IRB Issues</a:t>
            </a:r>
            <a:endParaRPr lang="en-US" sz="2200" dirty="0" smtClean="0"/>
          </a:p>
          <a:p>
            <a:pPr lvl="1">
              <a:buNone/>
            </a:pPr>
            <a:r>
              <a:rPr lang="en-US" sz="1900" dirty="0" smtClean="0"/>
              <a:t>May be able to advocate to waive parental consent</a:t>
            </a:r>
          </a:p>
          <a:p>
            <a:pPr lvl="1">
              <a:buNone/>
            </a:pPr>
            <a:endParaRPr lang="en-US" dirty="0" smtClean="0"/>
          </a:p>
          <a:p>
            <a:r>
              <a:rPr lang="en-US" sz="2200" b="1" dirty="0" smtClean="0"/>
              <a:t>Influences of Data Collection Site</a:t>
            </a:r>
          </a:p>
          <a:p>
            <a:pPr>
              <a:buNone/>
            </a:pPr>
            <a:r>
              <a:rPr lang="en-US" dirty="0" smtClean="0"/>
              <a:t>	</a:t>
            </a:r>
            <a:r>
              <a:rPr lang="en-US" sz="1900" dirty="0" smtClean="0"/>
              <a:t>School </a:t>
            </a:r>
            <a:r>
              <a:rPr lang="en-US" sz="1900" dirty="0" err="1" smtClean="0"/>
              <a:t>vs</a:t>
            </a:r>
            <a:r>
              <a:rPr lang="en-US" sz="1900" dirty="0" smtClean="0"/>
              <a:t> home computer (private?) </a:t>
            </a:r>
            <a:r>
              <a:rPr lang="en-US" sz="1900" dirty="0" err="1" smtClean="0"/>
              <a:t>vs</a:t>
            </a:r>
            <a:r>
              <a:rPr lang="en-US" sz="1900" dirty="0" smtClean="0"/>
              <a:t> youth group</a:t>
            </a:r>
          </a:p>
          <a:p>
            <a:pPr marL="457200" indent="-457200">
              <a:buFont typeface="+mj-lt"/>
              <a:buAutoNum type="arabicPeriod"/>
            </a:pPr>
            <a:endParaRPr lang="en-US" dirty="0" smtClean="0"/>
          </a:p>
          <a:p>
            <a:pPr marL="0" indent="0">
              <a:buNone/>
            </a:pPr>
            <a:endParaRPr lang="en-US" dirty="0"/>
          </a:p>
        </p:txBody>
      </p:sp>
    </p:spTree>
    <p:extLst>
      <p:ext uri="{BB962C8B-B14F-4D97-AF65-F5344CB8AC3E}">
        <p14:creationId xmlns:p14="http://schemas.microsoft.com/office/powerpoint/2010/main" val="7046797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219200"/>
          </a:xfrm>
        </p:spPr>
        <p:txBody>
          <a:bodyPr/>
          <a:lstStyle/>
          <a:p>
            <a:pPr>
              <a:lnSpc>
                <a:spcPct val="100000"/>
              </a:lnSpc>
              <a:spcBef>
                <a:spcPts val="0"/>
              </a:spcBef>
              <a:spcAft>
                <a:spcPts val="600"/>
              </a:spcAft>
            </a:pPr>
            <a:r>
              <a:rPr lang="en-US" sz="3000" dirty="0" smtClean="0"/>
              <a:t>Additional Considerations with Youth</a:t>
            </a:r>
            <a:endParaRPr lang="en-US" sz="3000" dirty="0"/>
          </a:p>
        </p:txBody>
      </p:sp>
      <p:sp>
        <p:nvSpPr>
          <p:cNvPr id="3" name="Content Placeholder 2"/>
          <p:cNvSpPr>
            <a:spLocks noGrp="1"/>
          </p:cNvSpPr>
          <p:nvPr>
            <p:ph idx="1"/>
          </p:nvPr>
        </p:nvSpPr>
        <p:spPr>
          <a:xfrm>
            <a:off x="457200" y="1524000"/>
            <a:ext cx="8229600" cy="4800600"/>
          </a:xfrm>
        </p:spPr>
        <p:txBody>
          <a:bodyPr>
            <a:normAutofit/>
          </a:bodyPr>
          <a:lstStyle/>
          <a:p>
            <a:r>
              <a:rPr lang="en-US" sz="2200" b="1" dirty="0" smtClean="0"/>
              <a:t>Parental Consent/IRB Issues</a:t>
            </a:r>
            <a:endParaRPr lang="en-US" sz="2200" dirty="0" smtClean="0"/>
          </a:p>
          <a:p>
            <a:pPr lvl="1">
              <a:buNone/>
            </a:pPr>
            <a:r>
              <a:rPr lang="en-US" sz="1900" dirty="0" smtClean="0"/>
              <a:t>May be able to advocate to waive parental consent</a:t>
            </a:r>
          </a:p>
          <a:p>
            <a:pPr lvl="1">
              <a:buNone/>
            </a:pPr>
            <a:endParaRPr lang="en-US" dirty="0" smtClean="0"/>
          </a:p>
          <a:p>
            <a:r>
              <a:rPr lang="en-US" sz="2200" b="1" dirty="0" smtClean="0"/>
              <a:t>Influences of Data Collection Site</a:t>
            </a:r>
          </a:p>
          <a:p>
            <a:pPr>
              <a:buNone/>
            </a:pPr>
            <a:r>
              <a:rPr lang="en-US" dirty="0" smtClean="0"/>
              <a:t>	</a:t>
            </a:r>
            <a:r>
              <a:rPr lang="en-US" sz="1900" dirty="0" smtClean="0"/>
              <a:t>School </a:t>
            </a:r>
            <a:r>
              <a:rPr lang="en-US" sz="1900" dirty="0" err="1" smtClean="0"/>
              <a:t>vs</a:t>
            </a:r>
            <a:r>
              <a:rPr lang="en-US" sz="1900" dirty="0" smtClean="0"/>
              <a:t> home computer (private?) </a:t>
            </a:r>
            <a:r>
              <a:rPr lang="en-US" sz="1900" dirty="0" err="1" smtClean="0"/>
              <a:t>vs</a:t>
            </a:r>
            <a:r>
              <a:rPr lang="en-US" sz="1900" dirty="0" smtClean="0"/>
              <a:t> youth group</a:t>
            </a:r>
          </a:p>
          <a:p>
            <a:endParaRPr lang="en-US" b="1" dirty="0" smtClean="0"/>
          </a:p>
          <a:p>
            <a:r>
              <a:rPr lang="en-US" sz="2200" b="1" dirty="0" smtClean="0"/>
              <a:t>Fluidity of Identity/Rejection of Labels</a:t>
            </a:r>
          </a:p>
          <a:p>
            <a:pPr>
              <a:buNone/>
            </a:pPr>
            <a:r>
              <a:rPr lang="en-US" sz="1900" dirty="0" smtClean="0"/>
              <a:t>	A priori thinking re if/how to categorize</a:t>
            </a:r>
          </a:p>
          <a:p>
            <a:endParaRPr lang="en-US" b="1" dirty="0" smtClean="0"/>
          </a:p>
          <a:p>
            <a:r>
              <a:rPr lang="en-US" sz="2200" b="1" dirty="0" smtClean="0"/>
              <a:t>“Joke” Responses</a:t>
            </a:r>
          </a:p>
          <a:p>
            <a:pPr>
              <a:buNone/>
            </a:pPr>
            <a:r>
              <a:rPr lang="en-US" dirty="0" smtClean="0"/>
              <a:t>	</a:t>
            </a:r>
            <a:r>
              <a:rPr lang="en-US" sz="1900" dirty="0" smtClean="0"/>
              <a:t> Consider how to minimize and/or data triangulation</a:t>
            </a:r>
          </a:p>
          <a:p>
            <a:pPr marL="457200" indent="-457200">
              <a:buFont typeface="+mj-lt"/>
              <a:buAutoNum type="arabicPeriod"/>
            </a:pPr>
            <a:endParaRPr lang="en-US" dirty="0" smtClean="0"/>
          </a:p>
          <a:p>
            <a:pPr marL="0" indent="0">
              <a:buNone/>
            </a:pPr>
            <a:endParaRPr lang="en-US" dirty="0"/>
          </a:p>
        </p:txBody>
      </p:sp>
    </p:spTree>
    <p:extLst>
      <p:ext uri="{BB962C8B-B14F-4D97-AF65-F5344CB8AC3E}">
        <p14:creationId xmlns:p14="http://schemas.microsoft.com/office/powerpoint/2010/main" val="7046797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219200"/>
          </a:xfrm>
        </p:spPr>
        <p:txBody>
          <a:bodyPr/>
          <a:lstStyle/>
          <a:p>
            <a:pPr>
              <a:lnSpc>
                <a:spcPct val="100000"/>
              </a:lnSpc>
              <a:spcBef>
                <a:spcPts val="0"/>
              </a:spcBef>
              <a:spcAft>
                <a:spcPts val="600"/>
              </a:spcAft>
            </a:pPr>
            <a:r>
              <a:rPr lang="en-US" sz="3000" dirty="0" smtClean="0"/>
              <a:t>Additional Considerations with Youth</a:t>
            </a:r>
            <a:endParaRPr lang="en-US" sz="3000" dirty="0"/>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r>
              <a:rPr lang="en-US" sz="2200" b="1" dirty="0" smtClean="0"/>
              <a:t>Parental Consent/IRB Issues</a:t>
            </a:r>
            <a:endParaRPr lang="en-US" sz="2200" dirty="0" smtClean="0"/>
          </a:p>
          <a:p>
            <a:pPr lvl="1">
              <a:buNone/>
            </a:pPr>
            <a:r>
              <a:rPr lang="en-US" sz="1900" dirty="0" smtClean="0"/>
              <a:t>May be able to advocate to waive parental consent</a:t>
            </a:r>
          </a:p>
          <a:p>
            <a:pPr lvl="1">
              <a:buNone/>
            </a:pPr>
            <a:endParaRPr lang="en-US" dirty="0" smtClean="0"/>
          </a:p>
          <a:p>
            <a:r>
              <a:rPr lang="en-US" sz="2200" b="1" dirty="0" smtClean="0"/>
              <a:t>Influences of Data Collection Site</a:t>
            </a:r>
          </a:p>
          <a:p>
            <a:pPr>
              <a:buNone/>
            </a:pPr>
            <a:r>
              <a:rPr lang="en-US" dirty="0" smtClean="0"/>
              <a:t>	</a:t>
            </a:r>
            <a:r>
              <a:rPr lang="en-US" sz="1900" dirty="0" smtClean="0"/>
              <a:t>School </a:t>
            </a:r>
            <a:r>
              <a:rPr lang="en-US" sz="1900" dirty="0" err="1" smtClean="0"/>
              <a:t>vs</a:t>
            </a:r>
            <a:r>
              <a:rPr lang="en-US" sz="1900" dirty="0" smtClean="0"/>
              <a:t> home computer (private?) </a:t>
            </a:r>
            <a:r>
              <a:rPr lang="en-US" sz="1900" dirty="0" err="1" smtClean="0"/>
              <a:t>vs</a:t>
            </a:r>
            <a:r>
              <a:rPr lang="en-US" sz="1900" dirty="0" smtClean="0"/>
              <a:t> youth group</a:t>
            </a:r>
          </a:p>
          <a:p>
            <a:endParaRPr lang="en-US" b="1" dirty="0" smtClean="0"/>
          </a:p>
          <a:p>
            <a:r>
              <a:rPr lang="en-US" sz="2200" b="1" dirty="0" smtClean="0"/>
              <a:t>Fluidity of Identity/Rejection of Labels</a:t>
            </a:r>
          </a:p>
          <a:p>
            <a:pPr>
              <a:buNone/>
            </a:pPr>
            <a:r>
              <a:rPr lang="en-US" sz="1900" dirty="0" smtClean="0"/>
              <a:t>	A priori thinking re if/how to categorize</a:t>
            </a:r>
          </a:p>
          <a:p>
            <a:endParaRPr lang="en-US" sz="2200" b="1" dirty="0" smtClean="0"/>
          </a:p>
          <a:p>
            <a:r>
              <a:rPr lang="en-US" sz="2200" b="1" dirty="0" smtClean="0"/>
              <a:t>“Joke” Responses</a:t>
            </a:r>
          </a:p>
          <a:p>
            <a:pPr>
              <a:buNone/>
            </a:pPr>
            <a:r>
              <a:rPr lang="en-US" dirty="0" smtClean="0"/>
              <a:t>	</a:t>
            </a:r>
            <a:r>
              <a:rPr lang="en-US" sz="1900" dirty="0" smtClean="0"/>
              <a:t> Consider how to minimize and/or data triangulation</a:t>
            </a:r>
          </a:p>
          <a:p>
            <a:pPr>
              <a:buNone/>
            </a:pPr>
            <a:endParaRPr lang="en-US" sz="1900" dirty="0" smtClean="0"/>
          </a:p>
          <a:p>
            <a:r>
              <a:rPr lang="en-US" sz="2200" b="1" dirty="0" smtClean="0"/>
              <a:t>Resistance to asking LGBT-related items</a:t>
            </a:r>
          </a:p>
          <a:p>
            <a:pPr lvl="1">
              <a:buNone/>
            </a:pPr>
            <a:r>
              <a:rPr lang="en-US" dirty="0" smtClean="0"/>
              <a:t>Anticipate, Advocate, Alternatives</a:t>
            </a:r>
          </a:p>
          <a:p>
            <a:pPr marL="457200" indent="-457200">
              <a:buFont typeface="+mj-lt"/>
              <a:buAutoNum type="arabicPeriod"/>
            </a:pPr>
            <a:endParaRPr lang="en-US" dirty="0" smtClean="0"/>
          </a:p>
          <a:p>
            <a:pPr marL="0" indent="0">
              <a:buNone/>
            </a:pPr>
            <a:endParaRPr lang="en-US" dirty="0"/>
          </a:p>
        </p:txBody>
      </p:sp>
    </p:spTree>
    <p:extLst>
      <p:ext uri="{BB962C8B-B14F-4D97-AF65-F5344CB8AC3E}">
        <p14:creationId xmlns:p14="http://schemas.microsoft.com/office/powerpoint/2010/main" val="7046797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Further Discussion</a:t>
            </a:r>
            <a:r>
              <a:rPr lang="en-US" dirty="0"/>
              <a:t/>
            </a:r>
            <a:br>
              <a:rPr lang="en-US" dirty="0"/>
            </a:br>
            <a:endParaRPr lang="en-US" dirty="0"/>
          </a:p>
        </p:txBody>
      </p:sp>
    </p:spTree>
    <p:extLst>
      <p:ext uri="{BB962C8B-B14F-4D97-AF65-F5344CB8AC3E}">
        <p14:creationId xmlns:p14="http://schemas.microsoft.com/office/powerpoint/2010/main" val="30596497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219200"/>
          </a:xfrm>
        </p:spPr>
        <p:txBody>
          <a:bodyPr/>
          <a:lstStyle/>
          <a:p>
            <a:pPr>
              <a:lnSpc>
                <a:spcPct val="100000"/>
              </a:lnSpc>
              <a:spcBef>
                <a:spcPts val="0"/>
              </a:spcBef>
              <a:spcAft>
                <a:spcPts val="600"/>
              </a:spcAft>
            </a:pPr>
            <a:r>
              <a:rPr lang="en-US" sz="3000" dirty="0" smtClean="0"/>
              <a:t>Special Topics</a:t>
            </a:r>
            <a:endParaRPr lang="en-US" sz="3000" dirty="0"/>
          </a:p>
        </p:txBody>
      </p:sp>
      <p:sp>
        <p:nvSpPr>
          <p:cNvPr id="3" name="Content Placeholder 2"/>
          <p:cNvSpPr>
            <a:spLocks noGrp="1"/>
          </p:cNvSpPr>
          <p:nvPr>
            <p:ph idx="1"/>
          </p:nvPr>
        </p:nvSpPr>
        <p:spPr>
          <a:xfrm>
            <a:off x="457200" y="1951037"/>
            <a:ext cx="8229600" cy="4221163"/>
          </a:xfrm>
        </p:spPr>
        <p:txBody>
          <a:bodyPr>
            <a:normAutofit fontScale="92500" lnSpcReduction="10000"/>
          </a:bodyPr>
          <a:lstStyle/>
          <a:p>
            <a:r>
              <a:rPr lang="en-US" b="1" dirty="0" smtClean="0"/>
              <a:t>To “Other” or Not to “Other” </a:t>
            </a:r>
          </a:p>
          <a:p>
            <a:pPr>
              <a:buNone/>
            </a:pPr>
            <a:r>
              <a:rPr lang="en-US" dirty="0" smtClean="0"/>
              <a:t>	Exploring when to include an “other” category, why to include it, how to ask it, and what to do with it in coding/analysis</a:t>
            </a:r>
          </a:p>
          <a:p>
            <a:endParaRPr lang="en-US" dirty="0" smtClean="0"/>
          </a:p>
          <a:p>
            <a:r>
              <a:rPr lang="en-US" b="1" dirty="0" smtClean="0"/>
              <a:t>Let’s Ask About Sex </a:t>
            </a:r>
          </a:p>
          <a:p>
            <a:pPr>
              <a:buNone/>
            </a:pPr>
            <a:r>
              <a:rPr lang="en-US" dirty="0" smtClean="0"/>
              <a:t>	Making sexual behavior items applicable and relevant to LGBT people</a:t>
            </a:r>
          </a:p>
          <a:p>
            <a:pPr marL="457200" indent="-457200">
              <a:buFont typeface="+mj-lt"/>
              <a:buAutoNum type="arabicPeriod"/>
            </a:pPr>
            <a:endParaRPr lang="en-US" dirty="0" smtClean="0"/>
          </a:p>
          <a:p>
            <a:pPr marL="344488" indent="-344488"/>
            <a:r>
              <a:rPr lang="en-US" b="1" dirty="0" smtClean="0"/>
              <a:t>Where Do I Find Them?</a:t>
            </a:r>
          </a:p>
          <a:p>
            <a:pPr marL="344488" indent="-344488">
              <a:buNone/>
            </a:pPr>
            <a:r>
              <a:rPr lang="en-US" dirty="0" smtClean="0"/>
              <a:t>	Challenges, considerations, and innovative methods for specifically sampling and recruiting for LGBT people</a:t>
            </a:r>
          </a:p>
          <a:p>
            <a:pPr marL="0" indent="0">
              <a:buNone/>
            </a:pPr>
            <a:endParaRPr lang="en-US" dirty="0"/>
          </a:p>
        </p:txBody>
      </p:sp>
    </p:spTree>
    <p:extLst>
      <p:ext uri="{BB962C8B-B14F-4D97-AF65-F5344CB8AC3E}">
        <p14:creationId xmlns:p14="http://schemas.microsoft.com/office/powerpoint/2010/main" val="7046797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0596497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1143000"/>
          </a:xfrm>
        </p:spPr>
        <p:txBody>
          <a:bodyPr/>
          <a:lstStyle/>
          <a:p>
            <a:pPr algn="ctr">
              <a:buNone/>
            </a:pPr>
            <a:r>
              <a:rPr lang="en-US" b="1" i="1" dirty="0" smtClean="0">
                <a:solidFill>
                  <a:schemeClr val="accent3">
                    <a:lumMod val="75000"/>
                  </a:schemeClr>
                </a:solidFill>
              </a:rPr>
              <a:t>Thank you so much for your participation! </a:t>
            </a:r>
          </a:p>
          <a:p>
            <a:endParaRPr lang="en-US" dirty="0"/>
          </a:p>
        </p:txBody>
      </p:sp>
      <p:sp>
        <p:nvSpPr>
          <p:cNvPr id="4" name="Rectangle 3"/>
          <p:cNvSpPr/>
          <p:nvPr/>
        </p:nvSpPr>
        <p:spPr>
          <a:xfrm>
            <a:off x="609600" y="2876490"/>
            <a:ext cx="8001000" cy="400110"/>
          </a:xfrm>
          <a:prstGeom prst="rect">
            <a:avLst/>
          </a:prstGeom>
        </p:spPr>
        <p:txBody>
          <a:bodyPr wrap="square">
            <a:spAutoFit/>
          </a:bodyPr>
          <a:lstStyle/>
          <a:p>
            <a:r>
              <a:rPr lang="en-US" sz="2000" b="1" dirty="0">
                <a:solidFill>
                  <a:schemeClr val="accent3">
                    <a:lumMod val="75000"/>
                  </a:schemeClr>
                </a:solidFill>
                <a:latin typeface="Arial" pitchFamily="34" charset="0"/>
                <a:cs typeface="Arial" pitchFamily="34" charset="0"/>
              </a:rPr>
              <a:t>Feel </a:t>
            </a:r>
            <a:r>
              <a:rPr lang="en-US" sz="2000" b="1" dirty="0" smtClean="0">
                <a:solidFill>
                  <a:schemeClr val="accent3">
                    <a:lumMod val="75000"/>
                  </a:schemeClr>
                </a:solidFill>
                <a:latin typeface="Arial" pitchFamily="34" charset="0"/>
                <a:cs typeface="Arial" pitchFamily="34" charset="0"/>
              </a:rPr>
              <a:t>free </a:t>
            </a:r>
            <a:r>
              <a:rPr lang="en-US" sz="2000" b="1" dirty="0">
                <a:solidFill>
                  <a:schemeClr val="accent3">
                    <a:lumMod val="75000"/>
                  </a:schemeClr>
                </a:solidFill>
                <a:latin typeface="Arial" pitchFamily="34" charset="0"/>
                <a:cs typeface="Arial" pitchFamily="34" charset="0"/>
              </a:rPr>
              <a:t>to </a:t>
            </a:r>
            <a:r>
              <a:rPr lang="en-US" sz="2000" b="1" dirty="0" smtClean="0">
                <a:solidFill>
                  <a:schemeClr val="accent3">
                    <a:lumMod val="75000"/>
                  </a:schemeClr>
                </a:solidFill>
                <a:latin typeface="Arial" pitchFamily="34" charset="0"/>
                <a:cs typeface="Arial" pitchFamily="34" charset="0"/>
              </a:rPr>
              <a:t>contact </a:t>
            </a:r>
            <a:r>
              <a:rPr lang="en-US" sz="2000" b="1" dirty="0">
                <a:solidFill>
                  <a:schemeClr val="accent3">
                    <a:lumMod val="75000"/>
                  </a:schemeClr>
                </a:solidFill>
                <a:latin typeface="Arial" pitchFamily="34" charset="0"/>
                <a:cs typeface="Arial" pitchFamily="34" charset="0"/>
              </a:rPr>
              <a:t>u</a:t>
            </a:r>
            <a:r>
              <a:rPr lang="en-US" sz="2000" b="1" dirty="0" smtClean="0">
                <a:solidFill>
                  <a:schemeClr val="accent3">
                    <a:lumMod val="75000"/>
                  </a:schemeClr>
                </a:solidFill>
                <a:latin typeface="Arial" pitchFamily="34" charset="0"/>
                <a:cs typeface="Arial" pitchFamily="34" charset="0"/>
              </a:rPr>
              <a:t>s </a:t>
            </a:r>
            <a:r>
              <a:rPr lang="en-US" sz="2000" b="1" dirty="0">
                <a:solidFill>
                  <a:schemeClr val="accent3">
                    <a:lumMod val="75000"/>
                  </a:schemeClr>
                </a:solidFill>
                <a:latin typeface="Arial" pitchFamily="34" charset="0"/>
                <a:cs typeface="Arial" pitchFamily="34" charset="0"/>
              </a:rPr>
              <a:t>with </a:t>
            </a:r>
            <a:r>
              <a:rPr lang="en-US" sz="2000" b="1" dirty="0" smtClean="0">
                <a:solidFill>
                  <a:schemeClr val="accent3">
                    <a:lumMod val="75000"/>
                  </a:schemeClr>
                </a:solidFill>
                <a:latin typeface="Arial" pitchFamily="34" charset="0"/>
                <a:cs typeface="Arial" pitchFamily="34" charset="0"/>
              </a:rPr>
              <a:t>any further questions</a:t>
            </a:r>
            <a:r>
              <a:rPr lang="en-US" sz="2000" b="1" dirty="0">
                <a:solidFill>
                  <a:schemeClr val="accent3">
                    <a:lumMod val="75000"/>
                  </a:schemeClr>
                </a:solidFill>
                <a:latin typeface="Arial" pitchFamily="34" charset="0"/>
                <a:cs typeface="Arial" pitchFamily="34" charset="0"/>
              </a:rPr>
              <a:t>! </a:t>
            </a:r>
          </a:p>
        </p:txBody>
      </p:sp>
      <p:sp>
        <p:nvSpPr>
          <p:cNvPr id="5" name="Content Placeholder 2"/>
          <p:cNvSpPr txBox="1">
            <a:spLocks/>
          </p:cNvSpPr>
          <p:nvPr/>
        </p:nvSpPr>
        <p:spPr>
          <a:xfrm>
            <a:off x="457200" y="3429000"/>
            <a:ext cx="8229600" cy="1143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Courier New" pitchFamily="49" charset="0"/>
              <a:buChar char="o"/>
              <a:defRPr sz="1800" kern="1200">
                <a:solidFill>
                  <a:schemeClr val="tx1">
                    <a:lumMod val="50000"/>
                    <a:lumOff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t>Kari Greene: 	</a:t>
            </a:r>
            <a:r>
              <a:rPr lang="en-US" dirty="0" smtClean="0">
                <a:hlinkClick r:id="rId3"/>
              </a:rPr>
              <a:t>kari.greene@state.or.us</a:t>
            </a:r>
            <a:endParaRPr lang="en-US" dirty="0" smtClean="0"/>
          </a:p>
          <a:p>
            <a:r>
              <a:rPr lang="en-US" dirty="0" smtClean="0"/>
              <a:t>Efrain Gutierrez: 	</a:t>
            </a:r>
            <a:r>
              <a:rPr lang="en-US" dirty="0" smtClean="0">
                <a:hlinkClick r:id="rId4"/>
              </a:rPr>
              <a:t>efrain.gutierrez@Fsg.org</a:t>
            </a:r>
            <a:endParaRPr lang="en-US" dirty="0" smtClean="0"/>
          </a:p>
          <a:p>
            <a:r>
              <a:rPr lang="en-US" dirty="0" smtClean="0"/>
              <a:t>Emily </a:t>
            </a:r>
            <a:r>
              <a:rPr lang="en-US" dirty="0" err="1" smtClean="0"/>
              <a:t>Greytak</a:t>
            </a:r>
            <a:r>
              <a:rPr lang="en-US" dirty="0" smtClean="0"/>
              <a:t>: 	</a:t>
            </a:r>
            <a:r>
              <a:rPr lang="en-US" dirty="0" smtClean="0">
                <a:hlinkClick r:id="rId5"/>
              </a:rPr>
              <a:t>egreytak@glsen.org</a:t>
            </a:r>
            <a:endParaRPr lang="en-US" dirty="0" smtClean="0"/>
          </a:p>
          <a:p>
            <a:endParaRPr lang="en-US" dirty="0"/>
          </a:p>
        </p:txBody>
      </p:sp>
      <p:sp>
        <p:nvSpPr>
          <p:cNvPr id="6" name="Text Placeholder 3"/>
          <p:cNvSpPr txBox="1">
            <a:spLocks/>
          </p:cNvSpPr>
          <p:nvPr/>
        </p:nvSpPr>
        <p:spPr>
          <a:xfrm>
            <a:off x="876300" y="5486400"/>
            <a:ext cx="7391400" cy="701731"/>
          </a:xfrm>
          <a:prstGeom prst="rect">
            <a:avLst/>
          </a:prstGeom>
        </p:spPr>
        <p:txBody>
          <a:bodyPr vert="horz" lIns="27432" tIns="45720" rIns="4572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800" b="1" i="1" dirty="0" smtClean="0">
              <a:solidFill>
                <a:schemeClr val="accent3">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573574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447800"/>
            <a:ext cx="7772400" cy="2505075"/>
          </a:xfrm>
        </p:spPr>
        <p:txBody>
          <a:bodyPr/>
          <a:lstStyle/>
          <a:p>
            <a:r>
              <a:rPr lang="en-US" dirty="0" smtClean="0"/>
              <a:t>LGBT-Related Terminology</a:t>
            </a:r>
            <a:endParaRPr lang="en-US" dirty="0"/>
          </a:p>
        </p:txBody>
      </p:sp>
      <p:pic>
        <p:nvPicPr>
          <p:cNvPr id="4098" name="Picture 2" descr="http://capstone.unst.pdx.edu/sites/default/files/media_assets/LGBTQ.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609600"/>
            <a:ext cx="1600200" cy="1930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9568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Terminology Activity: Directions</a:t>
            </a:r>
            <a:endParaRPr lang="en-US" dirty="0"/>
          </a:p>
        </p:txBody>
      </p:sp>
      <p:sp>
        <p:nvSpPr>
          <p:cNvPr id="5" name="Content Placeholder 4"/>
          <p:cNvSpPr>
            <a:spLocks noGrp="1"/>
          </p:cNvSpPr>
          <p:nvPr>
            <p:ph idx="1"/>
          </p:nvPr>
        </p:nvSpPr>
        <p:spPr/>
        <p:txBody>
          <a:bodyPr/>
          <a:lstStyle/>
          <a:p>
            <a:r>
              <a:rPr lang="en-US" dirty="0" smtClean="0"/>
              <a:t>Everyone gets </a:t>
            </a:r>
            <a:r>
              <a:rPr lang="en-US" i="1" dirty="0" smtClean="0"/>
              <a:t>either</a:t>
            </a:r>
            <a:r>
              <a:rPr lang="en-US" dirty="0" smtClean="0"/>
              <a:t> a term (orange) or a definition (white)</a:t>
            </a:r>
          </a:p>
          <a:p>
            <a:pPr>
              <a:buNone/>
            </a:pPr>
            <a:endParaRPr lang="en-US" dirty="0" smtClean="0"/>
          </a:p>
          <a:p>
            <a:r>
              <a:rPr lang="en-US" dirty="0" smtClean="0"/>
              <a:t>Circulate around the room to find your “match”</a:t>
            </a:r>
          </a:p>
          <a:p>
            <a:endParaRPr lang="en-US" dirty="0" smtClean="0"/>
          </a:p>
          <a:p>
            <a:r>
              <a:rPr lang="en-US" dirty="0" smtClean="0"/>
              <a:t>Once you find your match, take a seat together</a:t>
            </a:r>
          </a:p>
          <a:p>
            <a:endParaRPr lang="en-US" dirty="0" smtClean="0"/>
          </a:p>
          <a:p>
            <a:r>
              <a:rPr lang="en-US" dirty="0" smtClean="0"/>
              <a:t>Discuss briefly each of your experience with this term in your evaluation work (if any)</a:t>
            </a:r>
            <a:endParaRPr lang="en-US" dirty="0"/>
          </a:p>
        </p:txBody>
      </p:sp>
    </p:spTree>
    <p:extLst>
      <p:ext uri="{BB962C8B-B14F-4D97-AF65-F5344CB8AC3E}">
        <p14:creationId xmlns:p14="http://schemas.microsoft.com/office/powerpoint/2010/main" val="1638521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06400" y="195263"/>
            <a:ext cx="8356600" cy="838200"/>
          </a:xfrm>
        </p:spPr>
        <p:txBody>
          <a:bodyPr/>
          <a:lstStyle/>
          <a:p>
            <a:pPr>
              <a:lnSpc>
                <a:spcPct val="100000"/>
              </a:lnSpc>
            </a:pPr>
            <a:r>
              <a:rPr lang="en-US" dirty="0" smtClean="0"/>
              <a:t>Sex, Gender, &amp; Sexuality: Basics</a:t>
            </a:r>
            <a:endParaRPr lang="en-US" dirty="0"/>
          </a:p>
        </p:txBody>
      </p:sp>
      <p:sp>
        <p:nvSpPr>
          <p:cNvPr id="140291" name="Rectangle 3"/>
          <p:cNvSpPr>
            <a:spLocks noGrp="1" noChangeArrowheads="1"/>
          </p:cNvSpPr>
          <p:nvPr>
            <p:ph type="body" idx="1"/>
          </p:nvPr>
        </p:nvSpPr>
        <p:spPr>
          <a:xfrm>
            <a:off x="457200" y="1447800"/>
            <a:ext cx="8382000" cy="5181600"/>
          </a:xfrm>
          <a:noFill/>
          <a:ln/>
        </p:spPr>
        <p:txBody>
          <a:bodyPr>
            <a:normAutofit/>
          </a:bodyPr>
          <a:lstStyle/>
          <a:p>
            <a:pPr>
              <a:lnSpc>
                <a:spcPct val="90000"/>
              </a:lnSpc>
              <a:buFont typeface="Wingdings" charset="2"/>
              <a:buChar char="§"/>
            </a:pPr>
            <a:r>
              <a:rPr lang="en-US" sz="2400" b="1" dirty="0" smtClean="0"/>
              <a:t>Sex (Biological/Assigned) </a:t>
            </a:r>
            <a:endParaRPr lang="en-US" b="1" dirty="0" smtClean="0"/>
          </a:p>
          <a:p>
            <a:pPr>
              <a:buNone/>
            </a:pPr>
            <a:r>
              <a:rPr lang="en-US" sz="2100" i="1" dirty="0" smtClean="0"/>
              <a:t>	</a:t>
            </a:r>
            <a:r>
              <a:rPr lang="en-US" sz="2000" dirty="0" smtClean="0"/>
              <a:t>This is typically determined by our chromosomes, our hormones and our internal and external genitalia.  Usually, we are assigned the sex of male or female at birth.</a:t>
            </a:r>
            <a:endParaRPr lang="en-US" sz="2000" dirty="0"/>
          </a:p>
          <a:p>
            <a:pPr>
              <a:lnSpc>
                <a:spcPct val="90000"/>
              </a:lnSpc>
              <a:buNone/>
            </a:pPr>
            <a:r>
              <a:rPr lang="en-US" i="1" dirty="0" smtClean="0"/>
              <a:t>		</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2219</TotalTime>
  <Words>4093</Words>
  <Application>Microsoft Office PowerPoint</Application>
  <PresentationFormat>On-screen Show (4:3)</PresentationFormat>
  <Paragraphs>671</Paragraphs>
  <Slides>69</Slides>
  <Notes>34</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Executive</vt:lpstr>
      <vt:lpstr>Don’t Ask, Can’t Report</vt:lpstr>
      <vt:lpstr>Who Are We? </vt:lpstr>
      <vt:lpstr>Agenda</vt:lpstr>
      <vt:lpstr>Lesbian, Gay, Bisexual, and Transgender (LGBT) Issues TIG</vt:lpstr>
      <vt:lpstr>LGBT Issues in AEA</vt:lpstr>
      <vt:lpstr>Overview of the Session</vt:lpstr>
      <vt:lpstr>LGBT-Related Terminology</vt:lpstr>
      <vt:lpstr>Terminology Activity: Directions</vt:lpstr>
      <vt:lpstr>Sex, Gender, &amp; Sexuality: Basics</vt:lpstr>
      <vt:lpstr>Sex, Gender, &amp; Sexuality: Basics</vt:lpstr>
      <vt:lpstr>Sex, Gender, &amp; Sexuality: Basics</vt:lpstr>
      <vt:lpstr>Sex, Gender, &amp; Sexuality: Basics</vt:lpstr>
      <vt:lpstr>Traditional Binary Gender Model  (adapted from Samuel Lurie)</vt:lpstr>
      <vt:lpstr>PowerPoint Presentation</vt:lpstr>
      <vt:lpstr>PowerPoint Presentation</vt:lpstr>
      <vt:lpstr>Gay</vt:lpstr>
      <vt:lpstr>Lesbian</vt:lpstr>
      <vt:lpstr>Bisexual</vt:lpstr>
      <vt:lpstr>Transgender</vt:lpstr>
      <vt:lpstr>Queer</vt:lpstr>
      <vt:lpstr>Questioning</vt:lpstr>
      <vt:lpstr>Three Topics Evaluators Should Be Aware of when Engaging with the LGBT Community</vt:lpstr>
      <vt:lpstr>Why Am I Doing This Presentation? </vt:lpstr>
      <vt:lpstr>Why Am I Doing This Presentation? </vt:lpstr>
      <vt:lpstr>Three Topics Evaluators Should Be Aware of When Engaging with the LGBT Community</vt:lpstr>
      <vt:lpstr>1. The LGBT Community Replicates Patterns of Sexism, Racism, and Classism Prevalent in Our Society</vt:lpstr>
      <vt:lpstr>Evaluators Need Their Data…</vt:lpstr>
      <vt:lpstr>2. The Diversity of Voices within the LGBT Community Is Not Usually Represented in the Movement</vt:lpstr>
      <vt:lpstr>3. The Issues Concerning the LGBT Community Are Broader than Marriage or HIV</vt:lpstr>
      <vt:lpstr>Conclusion</vt:lpstr>
      <vt:lpstr>PowerPoint Presentation</vt:lpstr>
      <vt:lpstr>Identifying LGBT People in Evaluation Research:  What, When, &amp; How to Ask</vt:lpstr>
      <vt:lpstr>2 Key Questions</vt:lpstr>
      <vt:lpstr>2 Key Questions</vt:lpstr>
      <vt:lpstr>2 Key Questions</vt:lpstr>
      <vt:lpstr>Identifying LGBT People in Evaluation Research:  What, When, &amp; How to Ask</vt:lpstr>
      <vt:lpstr>Measuring Sexual Identity &amp; Gender</vt:lpstr>
      <vt:lpstr>Focus on Sexual Identity</vt:lpstr>
      <vt:lpstr>Assessing Sexual Identity</vt:lpstr>
      <vt:lpstr>Recommended Adult Item – Sexual Identity</vt:lpstr>
      <vt:lpstr>Do You See What I See?</vt:lpstr>
      <vt:lpstr>Assessing Gender &amp; Sex</vt:lpstr>
      <vt:lpstr>Transgender Status Item - Massachusetts</vt:lpstr>
      <vt:lpstr>Gender Items - Oregon</vt:lpstr>
      <vt:lpstr>Trans-Inclusive Items in Evaluation</vt:lpstr>
      <vt:lpstr>PowerPoint Presentation</vt:lpstr>
      <vt:lpstr>Identifying LGBT People in Evaluation Research:  What, When, &amp; How to Ask</vt:lpstr>
      <vt:lpstr>Items should . . .</vt:lpstr>
      <vt:lpstr>Sample Items</vt:lpstr>
      <vt:lpstr>What do we think?</vt:lpstr>
      <vt:lpstr>What did research subject think?</vt:lpstr>
      <vt:lpstr>Sample Items</vt:lpstr>
      <vt:lpstr>Sample Items</vt:lpstr>
      <vt:lpstr>Sample Items</vt:lpstr>
      <vt:lpstr>Sample Items</vt:lpstr>
      <vt:lpstr>Sample Items</vt:lpstr>
      <vt:lpstr>Sample Items</vt:lpstr>
      <vt:lpstr>Sample Items</vt:lpstr>
      <vt:lpstr>Sample Items</vt:lpstr>
      <vt:lpstr>Sample Items</vt:lpstr>
      <vt:lpstr>Sample Items</vt:lpstr>
      <vt:lpstr>Sample Items</vt:lpstr>
      <vt:lpstr>Additional Considerations with Youth</vt:lpstr>
      <vt:lpstr>Additional Considerations with Youth</vt:lpstr>
      <vt:lpstr>Additional Considerations with Youth</vt:lpstr>
      <vt:lpstr>For Further Discussion </vt:lpstr>
      <vt:lpstr>Special Topics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Ask, Can’t Report</dc:title>
  <dc:creator>Efrain Gutierrez</dc:creator>
  <cp:lastModifiedBy>Efrain Gutierrez</cp:lastModifiedBy>
  <cp:revision>290</cp:revision>
  <dcterms:created xsi:type="dcterms:W3CDTF">2012-10-12T17:27:57Z</dcterms:created>
  <dcterms:modified xsi:type="dcterms:W3CDTF">2012-11-12T05:25:00Z</dcterms:modified>
</cp:coreProperties>
</file>