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56" r:id="rId2"/>
    <p:sldId id="257" r:id="rId3"/>
    <p:sldId id="283" r:id="rId4"/>
    <p:sldId id="285" r:id="rId5"/>
    <p:sldId id="28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9" r:id="rId29"/>
    <p:sldId id="291" r:id="rId30"/>
    <p:sldId id="281"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77" autoAdjust="0"/>
  </p:normalViewPr>
  <p:slideViewPr>
    <p:cSldViewPr>
      <p:cViewPr varScale="1">
        <p:scale>
          <a:sx n="96" d="100"/>
          <a:sy n="96" d="100"/>
        </p:scale>
        <p:origin x="-1344" y="-108"/>
      </p:cViewPr>
      <p:guideLst>
        <p:guide orient="horz" pos="2160"/>
        <p:guide pos="2880"/>
      </p:guideLst>
    </p:cSldViewPr>
  </p:slideViewPr>
  <p:outlineViewPr>
    <p:cViewPr>
      <p:scale>
        <a:sx n="33" d="100"/>
        <a:sy n="33" d="100"/>
      </p:scale>
      <p:origin x="0" y="850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C8F51-7DA4-44DF-93ED-8630F9708DF4}" type="datetimeFigureOut">
              <a:rPr lang="en-US" smtClean="0"/>
              <a:pPr/>
              <a:t>7/3/2012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B5527-6F16-4541-93DB-430863604EF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more important part of a sexual assault case than the interview.  You have</a:t>
            </a:r>
            <a:r>
              <a:rPr lang="en-US" baseline="0" dirty="0" smtClean="0"/>
              <a:t> one shot to gain the trust of your victim.  One shot to get the details that you may need to successfully prosecute the offender.  This calls for all the compassion and consideration that you can deliver.  You handle the victim with the same care that you would major crime scene evidence.  </a:t>
            </a:r>
            <a:endParaRPr lang="en-US" dirty="0"/>
          </a:p>
        </p:txBody>
      </p:sp>
      <p:sp>
        <p:nvSpPr>
          <p:cNvPr id="4" name="Slide Number Placeholder 3"/>
          <p:cNvSpPr>
            <a:spLocks noGrp="1"/>
          </p:cNvSpPr>
          <p:nvPr>
            <p:ph type="sldNum" sz="quarter" idx="10"/>
          </p:nvPr>
        </p:nvSpPr>
        <p:spPr/>
        <p:txBody>
          <a:bodyPr/>
          <a:lstStyle/>
          <a:p>
            <a:fld id="{99EB5527-6F16-4541-93DB-430863604EF1}"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another way for the investigator to give the victim a little control that she has lost.  It also is a way to look out for her emotional health.  As long as the support person is not a witness, you should allow the victim to choose whomever she wishes as support.</a:t>
            </a:r>
          </a:p>
          <a:p>
            <a:endParaRPr lang="en-US" baseline="0" dirty="0" smtClean="0"/>
          </a:p>
          <a:p>
            <a:r>
              <a:rPr lang="en-US" baseline="0" dirty="0" smtClean="0"/>
              <a:t>In the case of the victim wanting someone excluded from the interview, such as a spouse or a parent, the investigator should handle this for her diplomatically.  Often having a spouse or a parent in the room is actually a hindrance rather than a help as the victim usually will not disclose many embarrassing details of the assault.</a:t>
            </a:r>
          </a:p>
          <a:p>
            <a:endParaRPr lang="en-US" baseline="0" dirty="0" smtClean="0"/>
          </a:p>
          <a:p>
            <a:r>
              <a:rPr lang="en-US" baseline="0" dirty="0" smtClean="0"/>
              <a:t>SART Programs are the best tool here to use.  Impartial, non judgmental, yet compassionate support</a:t>
            </a:r>
            <a:endParaRPr lang="en-US" dirty="0"/>
          </a:p>
        </p:txBody>
      </p:sp>
      <p:sp>
        <p:nvSpPr>
          <p:cNvPr id="4" name="Slide Number Placeholder 3"/>
          <p:cNvSpPr>
            <a:spLocks noGrp="1"/>
          </p:cNvSpPr>
          <p:nvPr>
            <p:ph type="sldNum" sz="quarter" idx="10"/>
          </p:nvPr>
        </p:nvSpPr>
        <p:spPr/>
        <p:txBody>
          <a:bodyPr/>
          <a:lstStyle/>
          <a:p>
            <a:fld id="{99EB5527-6F16-4541-93DB-430863604EF1}"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DE0E52-2B3F-4CE8-9A5D-FC47F32F158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0275BB-BDBA-4494-8D4D-4FC05AAC7718}" type="datetimeFigureOut">
              <a:rPr lang="en-US" smtClean="0"/>
              <a:pPr/>
              <a:t>7/3/2012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EDE0E52-2B3F-4CE8-9A5D-FC47F32F158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0275BB-BDBA-4494-8D4D-4FC05AAC7718}" type="datetimeFigureOut">
              <a:rPr lang="en-US" smtClean="0"/>
              <a:pPr/>
              <a:t>7/3/2012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DE0E52-2B3F-4CE8-9A5D-FC47F32F158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wner\My Documents\My Pictures\Microsoft Clip Organizer\j0438733.jpg"/>
          <p:cNvPicPr>
            <a:picLocks noChangeAspect="1" noChangeArrowheads="1"/>
          </p:cNvPicPr>
          <p:nvPr/>
        </p:nvPicPr>
        <p:blipFill>
          <a:blip r:embed="rId2" cstate="print"/>
          <a:srcRect/>
          <a:stretch>
            <a:fillRect/>
          </a:stretch>
        </p:blipFill>
        <p:spPr bwMode="auto">
          <a:xfrm>
            <a:off x="2590800" y="1828800"/>
            <a:ext cx="3917950" cy="3810000"/>
          </a:xfrm>
          <a:prstGeom prst="rect">
            <a:avLst/>
          </a:prstGeom>
          <a:noFill/>
        </p:spPr>
      </p:pic>
      <p:sp>
        <p:nvSpPr>
          <p:cNvPr id="2" name="Title 1"/>
          <p:cNvSpPr>
            <a:spLocks noGrp="1"/>
          </p:cNvSpPr>
          <p:nvPr>
            <p:ph type="ctrTitle"/>
          </p:nvPr>
        </p:nvSpPr>
        <p:spPr>
          <a:noFill/>
        </p:spPr>
        <p:txBody>
          <a:bodyPr>
            <a:normAutofit/>
          </a:bodyPr>
          <a:lstStyle/>
          <a:p>
            <a:r>
              <a:rPr lang="en-US" sz="4800" strike="noStrike" dirty="0" smtClean="0">
                <a:solidFill>
                  <a:srgbClr val="002060"/>
                </a:solidFill>
              </a:rPr>
              <a:t>Interviewing Techniques</a:t>
            </a:r>
            <a:endParaRPr lang="en-US" sz="4800" strike="noStrike" dirty="0">
              <a:solidFill>
                <a:srgbClr val="002060"/>
              </a:solidFill>
            </a:endParaRPr>
          </a:p>
        </p:txBody>
      </p:sp>
      <p:sp>
        <p:nvSpPr>
          <p:cNvPr id="3" name="Subtitle 2"/>
          <p:cNvSpPr>
            <a:spLocks noGrp="1"/>
          </p:cNvSpPr>
          <p:nvPr>
            <p:ph type="subTitle" idx="1"/>
          </p:nvPr>
        </p:nvSpPr>
        <p:spPr/>
        <p:txBody>
          <a:bodyPr>
            <a:normAutofit/>
          </a:bodyPr>
          <a:lstStyle/>
          <a:p>
            <a:r>
              <a:rPr lang="en-US" sz="4400" i="1" strike="noStrike" dirty="0" smtClean="0">
                <a:solidFill>
                  <a:srgbClr val="FF0000"/>
                </a:solidFill>
              </a:rPr>
              <a:t>Victims &amp; Suspects are not the Same!</a:t>
            </a:r>
            <a:endParaRPr lang="en-US" sz="4400" i="1" strike="noStrike"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“Just the Facts”</a:t>
            </a:r>
            <a:endParaRPr lang="en-US" dirty="0"/>
          </a:p>
        </p:txBody>
      </p:sp>
      <p:sp>
        <p:nvSpPr>
          <p:cNvPr id="3" name="Content Placeholder 2"/>
          <p:cNvSpPr>
            <a:spLocks noGrp="1"/>
          </p:cNvSpPr>
          <p:nvPr>
            <p:ph idx="1"/>
          </p:nvPr>
        </p:nvSpPr>
        <p:spPr/>
        <p:txBody>
          <a:bodyPr/>
          <a:lstStyle/>
          <a:p>
            <a:r>
              <a:rPr lang="en-US" dirty="0" smtClean="0"/>
              <a:t>Who, What, When, Where, Why, &amp; How:  Not Enough!</a:t>
            </a:r>
          </a:p>
          <a:p>
            <a:r>
              <a:rPr lang="en-US" dirty="0" smtClean="0"/>
              <a:t>By Asking Basic Questions, You only get Basic Facts</a:t>
            </a:r>
          </a:p>
          <a:p>
            <a:r>
              <a:rPr lang="en-US" dirty="0" smtClean="0"/>
              <a:t>Close ended question, get close ended answers</a:t>
            </a:r>
          </a:p>
          <a:p>
            <a:r>
              <a:rPr lang="en-US" dirty="0" smtClean="0"/>
              <a:t>Thoughtful, Open-ended Questions, get the small details so important to this type of Investigation</a:t>
            </a:r>
          </a:p>
          <a:p>
            <a:endParaRPr lang="en-US" dirty="0"/>
          </a:p>
        </p:txBody>
      </p:sp>
      <p:pic>
        <p:nvPicPr>
          <p:cNvPr id="1026" name="Picture 2" descr="C:\Documents and Settings\owner\Local Settings\Temporary Internet Files\Content.IE5\O1A34PU7\MCj02808530000[1].wmf"/>
          <p:cNvPicPr>
            <a:picLocks noChangeAspect="1" noChangeArrowheads="1"/>
          </p:cNvPicPr>
          <p:nvPr/>
        </p:nvPicPr>
        <p:blipFill>
          <a:blip r:embed="rId2" cstate="print"/>
          <a:srcRect/>
          <a:stretch>
            <a:fillRect/>
          </a:stretch>
        </p:blipFill>
        <p:spPr bwMode="auto">
          <a:xfrm>
            <a:off x="3733800" y="4267200"/>
            <a:ext cx="1636713" cy="2293937"/>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Police Personality</a:t>
            </a:r>
            <a:endParaRPr lang="en-US" dirty="0"/>
          </a:p>
        </p:txBody>
      </p:sp>
      <p:sp>
        <p:nvSpPr>
          <p:cNvPr id="3" name="Content Placeholder 2"/>
          <p:cNvSpPr>
            <a:spLocks noGrp="1"/>
          </p:cNvSpPr>
          <p:nvPr>
            <p:ph idx="1"/>
          </p:nvPr>
        </p:nvSpPr>
        <p:spPr/>
        <p:txBody>
          <a:bodyPr>
            <a:normAutofit/>
          </a:bodyPr>
          <a:lstStyle/>
          <a:p>
            <a:r>
              <a:rPr lang="en-US" sz="3600" dirty="0" smtClean="0"/>
              <a:t>Very Action Oriented</a:t>
            </a:r>
          </a:p>
          <a:p>
            <a:r>
              <a:rPr lang="en-US" sz="3600" dirty="0" smtClean="0"/>
              <a:t>Get to the Point!</a:t>
            </a:r>
          </a:p>
          <a:p>
            <a:r>
              <a:rPr lang="en-US" sz="3600" dirty="0" smtClean="0"/>
              <a:t>Solve the Problem</a:t>
            </a:r>
          </a:p>
          <a:p>
            <a:r>
              <a:rPr lang="en-US" sz="3600" dirty="0" smtClean="0"/>
              <a:t>Move On to the next Problem</a:t>
            </a:r>
          </a:p>
          <a:p>
            <a:r>
              <a:rPr lang="en-US" sz="3600" dirty="0" smtClean="0"/>
              <a:t>Good on the Street, Not in the interview Room!!</a:t>
            </a:r>
            <a:endParaRPr lang="en-US" sz="3600" dirty="0"/>
          </a:p>
        </p:txBody>
      </p:sp>
      <p:pic>
        <p:nvPicPr>
          <p:cNvPr id="2050" name="Picture 2" descr="C:\Documents and Settings\owner\Local Settings\Temporary Internet Files\Content.IE5\GP6ZKHUF\MCj01500050000[1].wmf"/>
          <p:cNvPicPr>
            <a:picLocks noChangeAspect="1" noChangeArrowheads="1"/>
          </p:cNvPicPr>
          <p:nvPr/>
        </p:nvPicPr>
        <p:blipFill>
          <a:blip r:embed="rId2" cstate="print"/>
          <a:srcRect/>
          <a:stretch>
            <a:fillRect/>
          </a:stretch>
        </p:blipFill>
        <p:spPr bwMode="auto">
          <a:xfrm>
            <a:off x="6426200" y="1347788"/>
            <a:ext cx="1417638" cy="2120900"/>
          </a:xfrm>
          <a:prstGeom prst="rect">
            <a:avLst/>
          </a:prstGeom>
          <a:noFill/>
        </p:spPr>
      </p:pic>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owner\Local Settings\Temporary Internet Files\Content.IE5\GVZJA4L5\MPj03169050000[1].jpg"/>
          <p:cNvPicPr>
            <a:picLocks noChangeAspect="1" noChangeArrowheads="1"/>
          </p:cNvPicPr>
          <p:nvPr/>
        </p:nvPicPr>
        <p:blipFill>
          <a:blip r:embed="rId2" cstate="print">
            <a:lum bright="30000" contrast="-40000"/>
          </a:blip>
          <a:srcRect/>
          <a:stretch>
            <a:fillRect/>
          </a:stretch>
        </p:blipFill>
        <p:spPr bwMode="auto">
          <a:xfrm>
            <a:off x="5562600" y="4103688"/>
            <a:ext cx="3284538" cy="2432050"/>
          </a:xfrm>
          <a:prstGeom prst="rect">
            <a:avLst/>
          </a:prstGeom>
          <a:noFill/>
        </p:spPr>
      </p:pic>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Tough-Guy Facade</a:t>
            </a:r>
            <a:endParaRPr lang="en-US" dirty="0"/>
          </a:p>
        </p:txBody>
      </p:sp>
      <p:sp>
        <p:nvSpPr>
          <p:cNvPr id="3" name="Content Placeholder 2"/>
          <p:cNvSpPr>
            <a:spLocks noGrp="1"/>
          </p:cNvSpPr>
          <p:nvPr>
            <p:ph idx="1"/>
          </p:nvPr>
        </p:nvSpPr>
        <p:spPr/>
        <p:txBody>
          <a:bodyPr/>
          <a:lstStyle/>
          <a:p>
            <a:r>
              <a:rPr lang="en-US" sz="3200" dirty="0" smtClean="0"/>
              <a:t>Sexual Assault Cases are Emotional in Nature for EVERYONE!</a:t>
            </a:r>
          </a:p>
          <a:p>
            <a:r>
              <a:rPr lang="en-US" sz="3200" dirty="0" smtClean="0"/>
              <a:t>We Distance ourselves to Survive</a:t>
            </a:r>
          </a:p>
          <a:p>
            <a:r>
              <a:rPr lang="en-US" sz="3200" dirty="0" smtClean="0"/>
              <a:t>Helps to Maintain Control of Ourselves</a:t>
            </a:r>
          </a:p>
          <a:p>
            <a:r>
              <a:rPr lang="en-US" sz="3200" dirty="0" smtClean="0"/>
              <a:t>This becomes a Huge Barrier between Investigator and Victim</a:t>
            </a:r>
          </a:p>
          <a:p>
            <a:endParaRPr lang="en-US" dirty="0" smtClean="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Career Path</a:t>
            </a:r>
            <a:endParaRPr lang="en-US" dirty="0"/>
          </a:p>
        </p:txBody>
      </p:sp>
      <p:sp>
        <p:nvSpPr>
          <p:cNvPr id="3" name="Content Placeholder 2"/>
          <p:cNvSpPr>
            <a:spLocks noGrp="1"/>
          </p:cNvSpPr>
          <p:nvPr>
            <p:ph idx="1"/>
          </p:nvPr>
        </p:nvSpPr>
        <p:spPr/>
        <p:txBody>
          <a:bodyPr>
            <a:normAutofit/>
          </a:bodyPr>
          <a:lstStyle/>
          <a:p>
            <a:r>
              <a:rPr lang="en-US" sz="3600" dirty="0" smtClean="0"/>
              <a:t>Many Officer’s Interview Skills learned on Patrol “In the Trenches”</a:t>
            </a:r>
          </a:p>
          <a:p>
            <a:r>
              <a:rPr lang="en-US" sz="3600" dirty="0" smtClean="0"/>
              <a:t>New Investigators not trained in Interview Techniques</a:t>
            </a:r>
          </a:p>
          <a:p>
            <a:r>
              <a:rPr lang="en-US" sz="3600" dirty="0" smtClean="0"/>
              <a:t>They are Trained in Interrogation Techniques</a:t>
            </a:r>
            <a:endParaRPr lang="en-US" sz="3600" dirty="0"/>
          </a:p>
        </p:txBody>
      </p:sp>
      <p:pic>
        <p:nvPicPr>
          <p:cNvPr id="4098" name="Picture 2" descr="C:\Documents and Settings\owner\Local Settings\Temporary Internet Files\Content.IE5\GP6ZKHUF\MCj02124270000[1].wmf"/>
          <p:cNvPicPr>
            <a:picLocks noChangeAspect="1" noChangeArrowheads="1"/>
          </p:cNvPicPr>
          <p:nvPr/>
        </p:nvPicPr>
        <p:blipFill>
          <a:blip r:embed="rId2" cstate="print"/>
          <a:srcRect/>
          <a:stretch>
            <a:fillRect/>
          </a:stretch>
        </p:blipFill>
        <p:spPr bwMode="auto">
          <a:xfrm>
            <a:off x="7162800" y="228600"/>
            <a:ext cx="1189037" cy="1792287"/>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2" y="3472180"/>
            <a:ext cx="8229600" cy="2203269"/>
          </a:xfrm>
        </p:spPr>
        <p:txBody>
          <a:bodyPr>
            <a:normAutofit fontScale="70000" lnSpcReduction="20000"/>
          </a:bodyPr>
          <a:lstStyle/>
          <a:p>
            <a:r>
              <a:rPr lang="en-US" sz="3300" dirty="0" smtClean="0"/>
              <a:t>Golden Rule:  </a:t>
            </a:r>
          </a:p>
          <a:p>
            <a:endParaRPr lang="en-US" sz="3300" dirty="0" smtClean="0"/>
          </a:p>
          <a:p>
            <a:r>
              <a:rPr lang="en-US" sz="3300" i="1" dirty="0" smtClean="0">
                <a:solidFill>
                  <a:srgbClr val="C00000"/>
                </a:solidFill>
              </a:rPr>
              <a:t>First, Do No Harm………</a:t>
            </a:r>
          </a:p>
          <a:p>
            <a:endParaRPr lang="en-US" sz="3300" i="1" dirty="0" smtClean="0"/>
          </a:p>
          <a:p>
            <a:r>
              <a:rPr lang="en-US" sz="3300" i="1" dirty="0" smtClean="0"/>
              <a:t>All possible efforts should always be made to minimize potential further trauma to the victim</a:t>
            </a:r>
          </a:p>
          <a:p>
            <a:endParaRPr lang="en-US" sz="3200" i="1" dirty="0"/>
          </a:p>
        </p:txBody>
      </p:sp>
      <p:pic>
        <p:nvPicPr>
          <p:cNvPr id="5122" name="Picture 2" descr="C:\Documents and Settings\owner\Local Settings\Temporary Internet Files\Content.IE5\GP6ZKHUF\MPj04386960000[1].jpg"/>
          <p:cNvPicPr>
            <a:picLocks noChangeAspect="1" noChangeArrowheads="1"/>
          </p:cNvPicPr>
          <p:nvPr/>
        </p:nvPicPr>
        <p:blipFill>
          <a:blip r:embed="rId2" cstate="print"/>
          <a:srcRect/>
          <a:stretch>
            <a:fillRect/>
          </a:stretch>
        </p:blipFill>
        <p:spPr bwMode="auto">
          <a:xfrm>
            <a:off x="4572000" y="1066800"/>
            <a:ext cx="4267200" cy="32131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Effective Interviewing</a:t>
            </a:r>
            <a:endParaRPr lang="en-US"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owner\Local Settings\Temporary Internet Files\Content.IE5\GVZJA4L5\MPj04331120000[1].jpg"/>
          <p:cNvPicPr>
            <a:picLocks noChangeAspect="1" noChangeArrowheads="1"/>
          </p:cNvPicPr>
          <p:nvPr/>
        </p:nvPicPr>
        <p:blipFill>
          <a:blip r:embed="rId2" cstate="print">
            <a:lum bright="40000" contrast="-40000"/>
          </a:blip>
          <a:srcRect/>
          <a:stretch>
            <a:fillRect/>
          </a:stretch>
        </p:blipFill>
        <p:spPr bwMode="auto">
          <a:xfrm>
            <a:off x="5334000" y="228600"/>
            <a:ext cx="2680469" cy="2011680"/>
          </a:xfrm>
          <a:prstGeom prst="rect">
            <a:avLst/>
          </a:prstGeom>
          <a:noFill/>
        </p:spPr>
      </p:pic>
      <p:sp>
        <p:nvSpPr>
          <p:cNvPr id="2" name="Title 1"/>
          <p:cNvSpPr>
            <a:spLocks noGrp="1"/>
          </p:cNvSpPr>
          <p:nvPr>
            <p:ph type="title"/>
          </p:nvPr>
        </p:nvSpPr>
        <p:spPr>
          <a:xfrm>
            <a:off x="457200" y="7620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b="1" dirty="0" smtClean="0"/>
              <a:t>Setting the Interview Stage</a:t>
            </a:r>
            <a:r>
              <a:rPr lang="en-US" dirty="0" smtClean="0"/>
              <a:t/>
            </a:r>
            <a:br>
              <a:rPr lang="en-US" dirty="0" smtClean="0"/>
            </a:br>
            <a:r>
              <a:rPr lang="en-US" dirty="0" smtClean="0"/>
              <a:t>1. Select an appropriate location</a:t>
            </a:r>
            <a:endParaRPr lang="en-US" dirty="0"/>
          </a:p>
        </p:txBody>
      </p:sp>
      <p:sp>
        <p:nvSpPr>
          <p:cNvPr id="3" name="Content Placeholder 2"/>
          <p:cNvSpPr>
            <a:spLocks noGrp="1"/>
          </p:cNvSpPr>
          <p:nvPr>
            <p:ph idx="1"/>
          </p:nvPr>
        </p:nvSpPr>
        <p:spPr>
          <a:xfrm>
            <a:off x="457200" y="1905000"/>
            <a:ext cx="8229600" cy="4389120"/>
          </a:xfrm>
        </p:spPr>
        <p:txBody>
          <a:bodyPr>
            <a:normAutofit/>
          </a:bodyPr>
          <a:lstStyle/>
          <a:p>
            <a:r>
              <a:rPr lang="en-US" sz="3200" dirty="0" smtClean="0"/>
              <a:t>Safe and Comfortable  </a:t>
            </a:r>
          </a:p>
          <a:p>
            <a:r>
              <a:rPr lang="en-US" sz="3200" dirty="0" smtClean="0"/>
              <a:t>Private and Distraction Free</a:t>
            </a:r>
          </a:p>
          <a:p>
            <a:r>
              <a:rPr lang="en-US" sz="3200" dirty="0" smtClean="0"/>
              <a:t>Maintain an Equal or Inferior Position to the Victim</a:t>
            </a:r>
          </a:p>
          <a:p>
            <a:r>
              <a:rPr lang="en-US" sz="3200" dirty="0" smtClean="0"/>
              <a:t>Allow her to have some Control over her Surroundings</a:t>
            </a:r>
            <a:endParaRPr lang="en-US" sz="3200"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owner\Local Settings\Temporary Internet Files\Content.IE5\GP6ZKHUF\MPj04309240000[1].jpg"/>
          <p:cNvPicPr>
            <a:picLocks noChangeAspect="1" noChangeArrowheads="1"/>
          </p:cNvPicPr>
          <p:nvPr/>
        </p:nvPicPr>
        <p:blipFill>
          <a:blip r:embed="rId3" cstate="print">
            <a:lum bright="10000" contrast="-40000"/>
          </a:blip>
          <a:srcRect/>
          <a:stretch>
            <a:fillRect/>
          </a:stretch>
        </p:blipFill>
        <p:spPr bwMode="auto">
          <a:xfrm>
            <a:off x="6248400" y="3733800"/>
            <a:ext cx="2145979" cy="2926080"/>
          </a:xfrm>
          <a:prstGeom prst="rect">
            <a:avLst/>
          </a:prstGeom>
          <a:noFill/>
        </p:spPr>
      </p:pic>
      <p:sp>
        <p:nvSpPr>
          <p:cNvPr id="2" name="Title 1"/>
          <p:cNvSpPr>
            <a:spLocks noGrp="1"/>
          </p:cNvSpPr>
          <p:nvPr>
            <p:ph type="title"/>
          </p:nvPr>
        </p:nvSpPr>
        <p:spPr/>
        <p:txBody>
          <a:bodyPr>
            <a:noAutofit/>
          </a:bodyPr>
          <a:lstStyle/>
          <a:p>
            <a:r>
              <a:rPr lang="en-US" sz="2800" dirty="0" smtClean="0"/>
              <a:t>                                  </a:t>
            </a:r>
            <a:r>
              <a:rPr lang="en-US" sz="3200" b="1" dirty="0" smtClean="0"/>
              <a:t>Setting the Stage</a:t>
            </a:r>
            <a:r>
              <a:rPr lang="en-US" sz="2800" dirty="0" smtClean="0"/>
              <a:t/>
            </a:r>
            <a:br>
              <a:rPr lang="en-US" sz="2800" dirty="0" smtClean="0"/>
            </a:br>
            <a:r>
              <a:rPr lang="en-US" sz="2800" dirty="0" smtClean="0"/>
              <a:t>2.  Ask the victim if she would like anyone to be present during the interview</a:t>
            </a:r>
            <a:endParaRPr lang="en-US" sz="2800" dirty="0"/>
          </a:p>
        </p:txBody>
      </p:sp>
      <p:sp>
        <p:nvSpPr>
          <p:cNvPr id="3" name="Content Placeholder 2"/>
          <p:cNvSpPr>
            <a:spLocks noGrp="1"/>
          </p:cNvSpPr>
          <p:nvPr>
            <p:ph idx="1"/>
          </p:nvPr>
        </p:nvSpPr>
        <p:spPr/>
        <p:txBody>
          <a:bodyPr>
            <a:normAutofit/>
          </a:bodyPr>
          <a:lstStyle/>
          <a:p>
            <a:r>
              <a:rPr lang="en-US" sz="3600" dirty="0" smtClean="0"/>
              <a:t>Should be determined Privately with the Victim</a:t>
            </a:r>
          </a:p>
          <a:p>
            <a:r>
              <a:rPr lang="en-US" sz="3600" dirty="0" smtClean="0"/>
              <a:t>Potential Witnesses must be Excluded</a:t>
            </a:r>
          </a:p>
          <a:p>
            <a:r>
              <a:rPr lang="en-US" sz="3600" dirty="0" smtClean="0"/>
              <a:t>Always include a Support Person when requested</a:t>
            </a:r>
            <a:endParaRPr lang="en-US" sz="36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owner\Local Settings\Temporary Internet Files\Content.IE5\O1A34PU7\MCj03200920000[1].wmf"/>
          <p:cNvPicPr>
            <a:picLocks noChangeAspect="1" noChangeArrowheads="1"/>
          </p:cNvPicPr>
          <p:nvPr/>
        </p:nvPicPr>
        <p:blipFill>
          <a:blip r:embed="rId2" cstate="print"/>
          <a:srcRect/>
          <a:stretch>
            <a:fillRect/>
          </a:stretch>
        </p:blipFill>
        <p:spPr bwMode="auto">
          <a:xfrm>
            <a:off x="6781800" y="4876800"/>
            <a:ext cx="1579563" cy="1817687"/>
          </a:xfrm>
          <a:prstGeom prst="rect">
            <a:avLst/>
          </a:prstGeom>
          <a:noFill/>
        </p:spPr>
      </p:pic>
      <p:sp>
        <p:nvSpPr>
          <p:cNvPr id="2" name="Title 1"/>
          <p:cNvSpPr>
            <a:spLocks noGrp="1"/>
          </p:cNvSpPr>
          <p:nvPr>
            <p:ph type="title"/>
          </p:nvPr>
        </p:nvSpPr>
        <p:spPr>
          <a:xfrm>
            <a:off x="457200" y="228600"/>
            <a:ext cx="8229600" cy="1542288"/>
          </a:xfrm>
        </p:spPr>
        <p:txBody>
          <a:bodyPr>
            <a:normAutofit/>
          </a:bodyPr>
          <a:lstStyle/>
          <a:p>
            <a:pPr algn="ctr"/>
            <a:r>
              <a:rPr lang="en-US" sz="2700" dirty="0" smtClean="0"/>
              <a:t> </a:t>
            </a:r>
            <a:r>
              <a:rPr lang="en-US" sz="4000" b="1" dirty="0" smtClean="0"/>
              <a:t>Setting the Stage</a:t>
            </a:r>
            <a:r>
              <a:rPr lang="en-US" sz="4000" dirty="0" smtClean="0"/>
              <a:t/>
            </a:r>
            <a:br>
              <a:rPr lang="en-US" sz="4000" dirty="0" smtClean="0"/>
            </a:br>
            <a:r>
              <a:rPr lang="en-US" sz="4000" dirty="0" smtClean="0"/>
              <a:t>3. Explain the purpose of the interview </a:t>
            </a:r>
            <a:endParaRPr lang="en-US" sz="4000" dirty="0"/>
          </a:p>
        </p:txBody>
      </p:sp>
      <p:sp>
        <p:nvSpPr>
          <p:cNvPr id="3" name="Content Placeholder 2"/>
          <p:cNvSpPr>
            <a:spLocks noGrp="1"/>
          </p:cNvSpPr>
          <p:nvPr>
            <p:ph idx="1"/>
          </p:nvPr>
        </p:nvSpPr>
        <p:spPr/>
        <p:txBody>
          <a:bodyPr>
            <a:normAutofit/>
          </a:bodyPr>
          <a:lstStyle/>
          <a:p>
            <a:r>
              <a:rPr lang="en-US" sz="2800" dirty="0" smtClean="0"/>
              <a:t>Purpose is to gather evidence  and information, NOT TO PLACE BLAME OR JUDGEMENT!!</a:t>
            </a:r>
          </a:p>
          <a:p>
            <a:r>
              <a:rPr lang="en-US" sz="2800" dirty="0" smtClean="0"/>
              <a:t>There will be questions that the victim does not have the answers to.</a:t>
            </a:r>
          </a:p>
          <a:p>
            <a:r>
              <a:rPr lang="en-US" sz="2800" dirty="0" smtClean="0"/>
              <a:t>The victim DOES NOT have to make any immediate decisions about whether to prosecute or not</a:t>
            </a:r>
            <a:endParaRPr lang="en-US" sz="28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7088"/>
          </a:xfrm>
        </p:spPr>
        <p:txBody>
          <a:bodyPr>
            <a:normAutofit fontScale="90000"/>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b="1" dirty="0" smtClean="0"/>
              <a:t>Setting the Stage</a:t>
            </a:r>
            <a:r>
              <a:rPr lang="en-US" sz="3600" dirty="0" smtClean="0"/>
              <a:t/>
            </a:r>
            <a:br>
              <a:rPr lang="en-US" sz="3600" dirty="0" smtClean="0"/>
            </a:br>
            <a:r>
              <a:rPr lang="en-US" sz="3600" dirty="0" smtClean="0"/>
              <a:t>4.  Present yourself in an accepting and compassionate manner.</a:t>
            </a:r>
            <a:br>
              <a:rPr lang="en-US" sz="3600" dirty="0" smtClean="0"/>
            </a:br>
            <a:endParaRPr lang="en-US" sz="3600" dirty="0"/>
          </a:p>
        </p:txBody>
      </p:sp>
      <p:sp>
        <p:nvSpPr>
          <p:cNvPr id="3" name="Content Placeholder 2"/>
          <p:cNvSpPr>
            <a:spLocks noGrp="1"/>
          </p:cNvSpPr>
          <p:nvPr>
            <p:ph idx="1"/>
          </p:nvPr>
        </p:nvSpPr>
        <p:spPr/>
        <p:txBody>
          <a:bodyPr/>
          <a:lstStyle/>
          <a:p>
            <a:r>
              <a:rPr lang="en-US" dirty="0" smtClean="0"/>
              <a:t>Acknowledge the Trauma and Seriousness of what she has been through:</a:t>
            </a:r>
          </a:p>
          <a:p>
            <a:r>
              <a:rPr lang="en-US" dirty="0" smtClean="0"/>
              <a:t>“I am sorry that this happened to you.” </a:t>
            </a:r>
          </a:p>
          <a:p>
            <a:r>
              <a:rPr lang="en-US" dirty="0" smtClean="0"/>
              <a:t>Allow her to vent, even if it is at YOU</a:t>
            </a:r>
          </a:p>
          <a:p>
            <a:r>
              <a:rPr lang="en-US" dirty="0" smtClean="0"/>
              <a:t>Demonstrate empathy.</a:t>
            </a:r>
          </a:p>
          <a:p>
            <a:r>
              <a:rPr lang="en-US" dirty="0" smtClean="0"/>
              <a:t>Help the Victim to regain some control. </a:t>
            </a:r>
          </a:p>
          <a:p>
            <a:r>
              <a:rPr lang="en-US" dirty="0" smtClean="0"/>
              <a:t>NEVER SAY, “I know how you feel”  because you don’t.</a:t>
            </a:r>
          </a:p>
          <a:p>
            <a:r>
              <a:rPr lang="en-US" dirty="0" smtClean="0"/>
              <a:t>Calm and reassuring vocal tones</a:t>
            </a:r>
            <a:endParaRPr lang="en-US" dirty="0"/>
          </a:p>
        </p:txBody>
      </p:sp>
    </p:spTree>
  </p:cSld>
  <p:clrMapOvr>
    <a:masterClrMapping/>
  </p:clrMapOvr>
  <p:transition>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Techniques:  Creating and Maintaining an Open Interview</a:t>
            </a:r>
            <a:endParaRPr lang="en-US" sz="3200" b="1" dirty="0"/>
          </a:p>
        </p:txBody>
      </p:sp>
      <p:sp>
        <p:nvSpPr>
          <p:cNvPr id="3" name="Content Placeholder 2"/>
          <p:cNvSpPr>
            <a:spLocks noGrp="1"/>
          </p:cNvSpPr>
          <p:nvPr>
            <p:ph idx="1"/>
          </p:nvPr>
        </p:nvSpPr>
        <p:spPr>
          <a:xfrm>
            <a:off x="349250" y="1895792"/>
            <a:ext cx="8229600" cy="4389120"/>
          </a:xfrm>
        </p:spPr>
        <p:txBody>
          <a:bodyPr/>
          <a:lstStyle/>
          <a:p>
            <a:r>
              <a:rPr lang="en-US" dirty="0" smtClean="0"/>
              <a:t>1.  Explaining the Questions:</a:t>
            </a:r>
          </a:p>
          <a:p>
            <a:pPr lvl="1"/>
            <a:r>
              <a:rPr lang="en-US" dirty="0" smtClean="0"/>
              <a:t>Explaining questions dealing with sensitive issues helps your victim’s fears at ease.</a:t>
            </a:r>
          </a:p>
          <a:p>
            <a:pPr lvl="1"/>
            <a:r>
              <a:rPr lang="en-US" dirty="0" smtClean="0"/>
              <a:t>Use the law to explain why you need specific, detailed information about what happened.</a:t>
            </a:r>
          </a:p>
          <a:p>
            <a:pPr lvl="1"/>
            <a:r>
              <a:rPr lang="en-US" dirty="0" smtClean="0"/>
              <a:t>Reassure her that your asking about high risk behavior does not mean that you doubt her story.</a:t>
            </a:r>
            <a:endParaRPr lang="en-US" dirty="0"/>
          </a:p>
        </p:txBody>
      </p:sp>
      <p:pic>
        <p:nvPicPr>
          <p:cNvPr id="2050" name="Picture 2" descr="C:\Documents and Settings\owner\Local Settings\Temporary Internet Files\Content.IE5\GVZJA4L5\MCj02954650000[1].wmf"/>
          <p:cNvPicPr>
            <a:picLocks noChangeAspect="1" noChangeArrowheads="1"/>
          </p:cNvPicPr>
          <p:nvPr/>
        </p:nvPicPr>
        <p:blipFill>
          <a:blip r:embed="rId2" cstate="print"/>
          <a:srcRect/>
          <a:stretch>
            <a:fillRect/>
          </a:stretch>
        </p:blipFill>
        <p:spPr bwMode="auto">
          <a:xfrm>
            <a:off x="7239000" y="4527550"/>
            <a:ext cx="1703388" cy="23304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owner\Local Settings\Temporary Internet Files\Content.IE5\GP6ZKHUF\MPj04394130000[1].jpg"/>
          <p:cNvPicPr>
            <a:picLocks noChangeAspect="1" noChangeArrowheads="1"/>
          </p:cNvPicPr>
          <p:nvPr/>
        </p:nvPicPr>
        <p:blipFill>
          <a:blip r:embed="rId3" cstate="print">
            <a:lum bright="20000"/>
          </a:blip>
          <a:srcRect/>
          <a:stretch>
            <a:fillRect/>
          </a:stretch>
        </p:blipFill>
        <p:spPr bwMode="auto">
          <a:xfrm>
            <a:off x="6002337" y="3352800"/>
            <a:ext cx="3141663" cy="3505200"/>
          </a:xfrm>
          <a:prstGeom prst="rect">
            <a:avLst/>
          </a:prstGeom>
          <a:noFill/>
        </p:spPr>
      </p:pic>
      <p:sp>
        <p:nvSpPr>
          <p:cNvPr id="2" name="Title 1"/>
          <p:cNvSpPr>
            <a:spLocks noGrp="1"/>
          </p:cNvSpPr>
          <p:nvPr>
            <p:ph type="title"/>
          </p:nvPr>
        </p:nvSpPr>
        <p:spPr/>
        <p:txBody>
          <a:bodyPr>
            <a:normAutofit fontScale="90000"/>
          </a:bodyPr>
          <a:lstStyle/>
          <a:p>
            <a:r>
              <a:rPr lang="en-US" dirty="0" smtClean="0"/>
              <a:t>Victim’s Interview:  </a:t>
            </a:r>
            <a:br>
              <a:rPr lang="en-US" dirty="0" smtClean="0"/>
            </a:br>
            <a:r>
              <a:rPr lang="en-US" dirty="0" smtClean="0"/>
              <a:t>Crucial Evidence</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FF0000"/>
                </a:solidFill>
              </a:rPr>
              <a:t>The Investigation of a Sexual Assault is unlike any other type of Criminal Investigation due to the uniquely intimate and invasive nature of the crime.</a:t>
            </a:r>
          </a:p>
          <a:p>
            <a:pPr>
              <a:buNone/>
            </a:pPr>
            <a:endParaRPr lang="en-US" dirty="0">
              <a:solidFill>
                <a:srgbClr val="FF0000"/>
              </a:solidFill>
            </a:endParaRPr>
          </a:p>
          <a:p>
            <a:pPr>
              <a:buNone/>
            </a:pPr>
            <a:r>
              <a:rPr lang="en-US" dirty="0" smtClean="0">
                <a:solidFill>
                  <a:srgbClr val="FF0000"/>
                </a:solidFill>
              </a:rPr>
              <a:t>Your victim is your crime scene.  Therefore the victim interview is one of the most important pieces of evidence that you will have in your case</a:t>
            </a:r>
          </a:p>
          <a:p>
            <a:pPr>
              <a:buNone/>
            </a:pPr>
            <a:endParaRPr lang="en-US" dirty="0" smtClean="0">
              <a:solidFill>
                <a:srgbClr val="FF0000"/>
              </a:solidFill>
            </a:endParaRPr>
          </a:p>
          <a:p>
            <a:pPr>
              <a:buNone/>
            </a:pPr>
            <a:r>
              <a:rPr lang="en-US" dirty="0" smtClean="0">
                <a:solidFill>
                  <a:srgbClr val="FF0000"/>
                </a:solidFill>
              </a:rPr>
              <a:t>Mishandling the interview can irreparably damage your case.</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owner\Local Settings\Temporary Internet Files\Content.IE5\GP6ZKHUF\MPj01850650000[1].jpg"/>
          <p:cNvPicPr>
            <a:picLocks noChangeAspect="1" noChangeArrowheads="1"/>
          </p:cNvPicPr>
          <p:nvPr/>
        </p:nvPicPr>
        <p:blipFill>
          <a:blip r:embed="rId2" cstate="print">
            <a:lum bright="20000" contrast="-20000"/>
          </a:blip>
          <a:srcRect/>
          <a:stretch>
            <a:fillRect/>
          </a:stretch>
        </p:blipFill>
        <p:spPr bwMode="auto">
          <a:xfrm>
            <a:off x="4953000" y="3810000"/>
            <a:ext cx="36576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31750"/>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Autofit/>
          </a:bodyPr>
          <a:lstStyle/>
          <a:p>
            <a:pPr algn="ctr"/>
            <a:r>
              <a:rPr lang="en-US" sz="4400" b="1" dirty="0" smtClean="0"/>
              <a:t>Techniques:  Creating and Maintaining an Open Interview</a:t>
            </a:r>
            <a:endParaRPr lang="en-US" sz="4400" b="1" dirty="0"/>
          </a:p>
        </p:txBody>
      </p:sp>
      <p:sp>
        <p:nvSpPr>
          <p:cNvPr id="5" name="Content Placeholder 4"/>
          <p:cNvSpPr>
            <a:spLocks noGrp="1"/>
          </p:cNvSpPr>
          <p:nvPr>
            <p:ph idx="1"/>
          </p:nvPr>
        </p:nvSpPr>
        <p:spPr/>
        <p:txBody>
          <a:bodyPr/>
          <a:lstStyle/>
          <a:p>
            <a:endParaRPr lang="en-US" dirty="0" smtClean="0"/>
          </a:p>
          <a:p>
            <a:pPr lvl="1"/>
            <a:r>
              <a:rPr lang="en-US" dirty="0" smtClean="0"/>
              <a:t>Eye Contact</a:t>
            </a:r>
          </a:p>
          <a:p>
            <a:pPr lvl="1"/>
            <a:r>
              <a:rPr lang="en-US" dirty="0" smtClean="0"/>
              <a:t>Use Inviting Body Language</a:t>
            </a:r>
          </a:p>
          <a:p>
            <a:pPr lvl="1"/>
            <a:r>
              <a:rPr lang="en-US" dirty="0" smtClean="0"/>
              <a:t>Avoid Touching the Victim</a:t>
            </a:r>
            <a:endParaRPr lang="en-US" dirty="0"/>
          </a:p>
        </p:txBody>
      </p:sp>
      <p:sp>
        <p:nvSpPr>
          <p:cNvPr id="6" name="Content Placeholder 2"/>
          <p:cNvSpPr txBox="1">
            <a:spLocks/>
          </p:cNvSpPr>
          <p:nvPr/>
        </p:nvSpPr>
        <p:spPr>
          <a:xfrm>
            <a:off x="457200" y="1935480"/>
            <a:ext cx="8229600" cy="4389120"/>
          </a:xfrm>
          <a:prstGeom prst="rect">
            <a:avLst/>
          </a:prstGeom>
        </p:spPr>
        <p:txBody>
          <a:bodyPr vert="horz">
            <a:normAutofit/>
          </a:bodyPr>
          <a:lstStyle/>
          <a:p>
            <a:pPr marL="182880" indent="-246888">
              <a:spcBef>
                <a:spcPct val="20000"/>
              </a:spcBef>
              <a:buClr>
                <a:schemeClr val="accent1"/>
              </a:buClr>
              <a:buSzPct val="85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Physical Techniques</a:t>
            </a:r>
          </a:p>
          <a:p>
            <a:pPr marL="640080" marR="0" lvl="1" indent="-246888" algn="l" defTabSz="914400" rtl="0" eaLnBrk="1" fontAlgn="auto" latinLnBrk="0" hangingPunct="1">
              <a:lnSpc>
                <a:spcPct val="100000"/>
              </a:lnSpc>
              <a:spcBef>
                <a:spcPct val="20000"/>
              </a:spcBef>
              <a:spcAft>
                <a:spcPts val="0"/>
              </a:spcAft>
              <a:buClr>
                <a:schemeClr val="accent1"/>
              </a:buClr>
              <a:buSzPct val="85000"/>
              <a:tabLst/>
              <a:defRPr/>
            </a:pPr>
            <a:endParaRPr lang="en-US" sz="2400" dirty="0" smtClean="0"/>
          </a:p>
          <a:p>
            <a:pPr marL="640080" marR="0" lvl="1" indent="-246888" algn="l" defTabSz="914400" rtl="0" eaLnBrk="1" fontAlgn="auto" latinLnBrk="0" hangingPunct="1">
              <a:lnSpc>
                <a:spcPct val="100000"/>
              </a:lnSpc>
              <a:spcBef>
                <a:spcPct val="20000"/>
              </a:spcBef>
              <a:spcAft>
                <a:spcPts val="0"/>
              </a:spcAft>
              <a:buClr>
                <a:schemeClr val="accent1"/>
              </a:buClr>
              <a:buSzPct val="85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Techniques:  Creating and Maintaining an Open Interview</a:t>
            </a:r>
            <a:endParaRPr lang="en-US" sz="4400" b="1" dirty="0"/>
          </a:p>
        </p:txBody>
      </p:sp>
      <p:sp>
        <p:nvSpPr>
          <p:cNvPr id="3" name="Content Placeholder 2"/>
          <p:cNvSpPr>
            <a:spLocks noGrp="1"/>
          </p:cNvSpPr>
          <p:nvPr>
            <p:ph idx="1"/>
          </p:nvPr>
        </p:nvSpPr>
        <p:spPr/>
        <p:txBody>
          <a:bodyPr>
            <a:noAutofit/>
          </a:bodyPr>
          <a:lstStyle/>
          <a:p>
            <a:r>
              <a:rPr lang="en-US" sz="3200" dirty="0" smtClean="0"/>
              <a:t>3.  Use of Sexual Language.</a:t>
            </a:r>
          </a:p>
          <a:p>
            <a:pPr lvl="1"/>
            <a:r>
              <a:rPr lang="en-US" sz="3200" dirty="0" smtClean="0"/>
              <a:t>Avoid using Police Terminology.</a:t>
            </a:r>
          </a:p>
          <a:p>
            <a:pPr lvl="1"/>
            <a:r>
              <a:rPr lang="en-US" sz="3200" dirty="0" smtClean="0"/>
              <a:t>Clarify any slang terms that the victim uses to ensure that you understand what they mean.</a:t>
            </a:r>
          </a:p>
          <a:p>
            <a:pPr lvl="1"/>
            <a:r>
              <a:rPr lang="en-US" sz="3200" dirty="0" smtClean="0"/>
              <a:t>Mimic terms used by the victim without acting shocked or embarrassed by them.</a:t>
            </a:r>
            <a:endParaRPr lang="en-US" sz="3200"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Techniques:  Creating and Maintaining an Open Interview</a:t>
            </a:r>
            <a:endParaRPr lang="en-US" sz="3200" b="1" dirty="0"/>
          </a:p>
        </p:txBody>
      </p:sp>
      <p:sp>
        <p:nvSpPr>
          <p:cNvPr id="3" name="Content Placeholder 2"/>
          <p:cNvSpPr>
            <a:spLocks noGrp="1"/>
          </p:cNvSpPr>
          <p:nvPr>
            <p:ph idx="1"/>
          </p:nvPr>
        </p:nvSpPr>
        <p:spPr/>
        <p:txBody>
          <a:bodyPr/>
          <a:lstStyle/>
          <a:p>
            <a:r>
              <a:rPr lang="en-US" b="1" dirty="0" smtClean="0"/>
              <a:t>4.  Engage in Active Listening.</a:t>
            </a:r>
          </a:p>
          <a:p>
            <a:pPr lvl="1"/>
            <a:r>
              <a:rPr lang="en-US" dirty="0" smtClean="0"/>
              <a:t>Without interrupting the flow of the narrative, try to interject comments that let her know that you are listening.</a:t>
            </a:r>
          </a:p>
          <a:p>
            <a:pPr lvl="1"/>
            <a:r>
              <a:rPr lang="en-US" dirty="0" smtClean="0"/>
              <a:t>Encourage the Victim to continue talking while knowing that she is being heard.</a:t>
            </a:r>
          </a:p>
          <a:p>
            <a:pPr lvl="1"/>
            <a:endParaRPr lang="en-US" dirty="0"/>
          </a:p>
        </p:txBody>
      </p:sp>
      <p:pic>
        <p:nvPicPr>
          <p:cNvPr id="4099" name="Picture 3" descr="C:\Documents and Settings\owner\Local Settings\Temporary Internet Files\Content.IE5\O1A34PU7\MCj02871800000[1].wmf"/>
          <p:cNvPicPr>
            <a:picLocks noChangeAspect="1" noChangeArrowheads="1"/>
          </p:cNvPicPr>
          <p:nvPr/>
        </p:nvPicPr>
        <p:blipFill>
          <a:blip r:embed="rId2" cstate="print">
            <a:lum bright="20000" contrast="-20000"/>
          </a:blip>
          <a:srcRect/>
          <a:stretch>
            <a:fillRect/>
          </a:stretch>
        </p:blipFill>
        <p:spPr bwMode="auto">
          <a:xfrm>
            <a:off x="5010150" y="4083050"/>
            <a:ext cx="3346450" cy="2474913"/>
          </a:xfrm>
          <a:prstGeom prst="rect">
            <a:avLst/>
          </a:prstGeom>
          <a:solidFill>
            <a:srgbClr val="FFFFFF">
              <a:shade val="85000"/>
            </a:srgbClr>
          </a:solidFill>
          <a:ln w="88900" cap="sq">
            <a:solidFill>
              <a:srgbClr val="FFFFFF"/>
            </a:solidFill>
            <a:miter lim="800000"/>
          </a:ln>
          <a:effectLst>
            <a:outerShdw blurRad="152400" dist="317500" dir="5400000" sx="90000" sy="-19000" rotWithShape="0">
              <a:prstClr val="black">
                <a:alpha val="15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a:r>
              <a:rPr lang="en-US" sz="3600" b="1" dirty="0" smtClean="0"/>
              <a:t>The Victim’s Narrative</a:t>
            </a:r>
            <a:r>
              <a:rPr lang="en-US" sz="3600" dirty="0" smtClean="0"/>
              <a:t/>
            </a:r>
            <a:br>
              <a:rPr lang="en-US" sz="3600" dirty="0" smtClean="0"/>
            </a:br>
            <a:r>
              <a:rPr lang="en-US" sz="3100" dirty="0" smtClean="0"/>
              <a:t>The victim’s narrative is the most vital part of the investigation.</a:t>
            </a:r>
            <a:endParaRPr lang="en-US" sz="3100" dirty="0"/>
          </a:p>
        </p:txBody>
      </p:sp>
      <p:sp>
        <p:nvSpPr>
          <p:cNvPr id="3" name="Content Placeholder 2"/>
          <p:cNvSpPr>
            <a:spLocks noGrp="1"/>
          </p:cNvSpPr>
          <p:nvPr>
            <p:ph idx="1"/>
          </p:nvPr>
        </p:nvSpPr>
        <p:spPr/>
        <p:txBody>
          <a:bodyPr/>
          <a:lstStyle/>
          <a:p>
            <a:r>
              <a:rPr lang="en-US" dirty="0" smtClean="0">
                <a:solidFill>
                  <a:srgbClr val="C00000"/>
                </a:solidFill>
              </a:rPr>
              <a:t>Begin by asking the victim to tell you in her own words and at her own pace, what happened.  You can facilitate the interview while allowing the victim to tell her own story by:</a:t>
            </a:r>
          </a:p>
          <a:p>
            <a:endParaRPr lang="en-US" dirty="0" smtClean="0">
              <a:solidFill>
                <a:srgbClr val="C00000"/>
              </a:solidFill>
            </a:endParaRPr>
          </a:p>
          <a:p>
            <a:pPr marL="514350" indent="-514350">
              <a:buFont typeface="+mj-lt"/>
              <a:buAutoNum type="arabicPeriod"/>
            </a:pPr>
            <a:r>
              <a:rPr lang="en-US" dirty="0" smtClean="0">
                <a:solidFill>
                  <a:srgbClr val="C00000"/>
                </a:solidFill>
              </a:rPr>
              <a:t>Using open-ended prompts.</a:t>
            </a:r>
          </a:p>
          <a:p>
            <a:pPr marL="514350" indent="-514350">
              <a:buFont typeface="+mj-lt"/>
              <a:buAutoNum type="arabicPeriod"/>
            </a:pPr>
            <a:r>
              <a:rPr lang="en-US" dirty="0" smtClean="0">
                <a:solidFill>
                  <a:srgbClr val="C00000"/>
                </a:solidFill>
              </a:rPr>
              <a:t>Allowing the victim to control the pace.</a:t>
            </a:r>
          </a:p>
          <a:p>
            <a:pPr marL="514350" indent="-514350">
              <a:buFont typeface="+mj-lt"/>
              <a:buAutoNum type="arabicPeriod"/>
            </a:pPr>
            <a:r>
              <a:rPr lang="en-US" dirty="0" smtClean="0">
                <a:solidFill>
                  <a:srgbClr val="C00000"/>
                </a:solidFill>
              </a:rPr>
              <a:t>Avoiding leading questions.</a:t>
            </a:r>
            <a:endParaRPr lang="en-US" dirty="0">
              <a:solidFill>
                <a:srgbClr val="C00000"/>
              </a:solidFill>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After the Initial Narrative </a:t>
            </a:r>
            <a:endParaRPr lang="en-US" sz="3600" dirty="0"/>
          </a:p>
        </p:txBody>
      </p:sp>
      <p:sp>
        <p:nvSpPr>
          <p:cNvPr id="3" name="Content Placeholder 2"/>
          <p:cNvSpPr>
            <a:spLocks noGrp="1"/>
          </p:cNvSpPr>
          <p:nvPr>
            <p:ph idx="1"/>
          </p:nvPr>
        </p:nvSpPr>
        <p:spPr/>
        <p:txBody>
          <a:bodyPr/>
          <a:lstStyle/>
          <a:p>
            <a:r>
              <a:rPr lang="en-US" dirty="0" smtClean="0"/>
              <a:t>Go back and clarify specific points.</a:t>
            </a:r>
          </a:p>
          <a:p>
            <a:r>
              <a:rPr lang="en-US" dirty="0" smtClean="0"/>
              <a:t>Open ended follow-up questions.</a:t>
            </a:r>
          </a:p>
          <a:p>
            <a:r>
              <a:rPr lang="en-US" dirty="0" smtClean="0"/>
              <a:t>Explore small details, such as the color of the interior of the car, or the color of the carpet in the room.</a:t>
            </a:r>
          </a:p>
          <a:p>
            <a:r>
              <a:rPr lang="en-US" dirty="0" smtClean="0"/>
              <a:t>Again, continue to move at her pace, using soft, soothing voice tones.</a:t>
            </a:r>
          </a:p>
          <a:p>
            <a:r>
              <a:rPr lang="en-US" dirty="0" smtClean="0"/>
              <a:t>Remember, small details will help corroborate her story when he says it didn’t happen the way she said.</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Information Gained during the Interview</a:t>
            </a:r>
            <a:endParaRPr lang="en-US" sz="3600" b="1" dirty="0"/>
          </a:p>
        </p:txBody>
      </p:sp>
      <p:sp>
        <p:nvSpPr>
          <p:cNvPr id="3" name="Content Placeholder 2"/>
          <p:cNvSpPr>
            <a:spLocks noGrp="1"/>
          </p:cNvSpPr>
          <p:nvPr>
            <p:ph idx="1"/>
          </p:nvPr>
        </p:nvSpPr>
        <p:spPr/>
        <p:txBody>
          <a:bodyPr/>
          <a:lstStyle/>
          <a:p>
            <a:r>
              <a:rPr lang="en-US" dirty="0" smtClean="0"/>
              <a:t>Essential Elements to be Collected during the Interview:</a:t>
            </a:r>
          </a:p>
          <a:p>
            <a:pPr lvl="1"/>
            <a:r>
              <a:rPr lang="en-US" dirty="0" smtClean="0"/>
              <a:t>Description of the victim’s behavior and relationship with the defendant</a:t>
            </a:r>
          </a:p>
          <a:p>
            <a:pPr lvl="1"/>
            <a:r>
              <a:rPr lang="en-US" dirty="0" smtClean="0"/>
              <a:t>Description of the suspect’s behavior.</a:t>
            </a:r>
          </a:p>
          <a:p>
            <a:pPr lvl="1"/>
            <a:r>
              <a:rPr lang="en-US" dirty="0" smtClean="0"/>
              <a:t>Documentation of the specific acts committed and whether any acts were repeated .</a:t>
            </a:r>
          </a:p>
          <a:p>
            <a:pPr lvl="1"/>
            <a:r>
              <a:rPr lang="en-US" dirty="0" smtClean="0"/>
              <a:t>Description of the suspect’s sexual behavior.</a:t>
            </a:r>
          </a:p>
          <a:p>
            <a:pPr lvl="1"/>
            <a:r>
              <a:rPr lang="en-US" dirty="0" smtClean="0"/>
              <a:t>Establishing force or threat of force.</a:t>
            </a:r>
            <a:endParaRPr lang="en-US" dirty="0"/>
          </a:p>
        </p:txBody>
      </p:sp>
      <p:pic>
        <p:nvPicPr>
          <p:cNvPr id="5122" name="Picture 2" descr="C:\Documents and Settings\owner\Local Settings\Temporary Internet Files\Content.IE5\JF3FZ8X5\MCj01861500000[1].wmf"/>
          <p:cNvPicPr>
            <a:picLocks noChangeAspect="1" noChangeArrowheads="1"/>
          </p:cNvPicPr>
          <p:nvPr/>
        </p:nvPicPr>
        <p:blipFill>
          <a:blip r:embed="rId2" cstate="print"/>
          <a:srcRect/>
          <a:stretch>
            <a:fillRect/>
          </a:stretch>
        </p:blipFill>
        <p:spPr bwMode="auto">
          <a:xfrm>
            <a:off x="7593013" y="4733925"/>
            <a:ext cx="1066800" cy="1812925"/>
          </a:xfrm>
          <a:prstGeom prst="rect">
            <a:avLst/>
          </a:prstGeom>
          <a:noFill/>
        </p:spPr>
      </p:pic>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owner\Local Settings\Temporary Internet Files\Content.IE5\GP6ZKHUF\MCj01956580000[1].wmf"/>
          <p:cNvPicPr>
            <a:picLocks noChangeAspect="1" noChangeArrowheads="1"/>
          </p:cNvPicPr>
          <p:nvPr/>
        </p:nvPicPr>
        <p:blipFill>
          <a:blip r:embed="rId2" cstate="print"/>
          <a:srcRect/>
          <a:stretch>
            <a:fillRect/>
          </a:stretch>
        </p:blipFill>
        <p:spPr bwMode="auto">
          <a:xfrm>
            <a:off x="7683500" y="4032250"/>
            <a:ext cx="1092200" cy="1827213"/>
          </a:xfrm>
          <a:prstGeom prst="rect">
            <a:avLst/>
          </a:prstGeom>
          <a:noFill/>
        </p:spPr>
      </p:pic>
      <p:sp>
        <p:nvSpPr>
          <p:cNvPr id="2" name="Title 1"/>
          <p:cNvSpPr>
            <a:spLocks noGrp="1"/>
          </p:cNvSpPr>
          <p:nvPr>
            <p:ph type="title"/>
          </p:nvPr>
        </p:nvSpPr>
        <p:spPr/>
        <p:txBody>
          <a:bodyPr>
            <a:normAutofit/>
          </a:bodyPr>
          <a:lstStyle/>
          <a:p>
            <a:pPr algn="ctr"/>
            <a:r>
              <a:rPr lang="en-US" sz="3200" dirty="0" smtClean="0"/>
              <a:t>Concluding the Interview</a:t>
            </a:r>
            <a:br>
              <a:rPr lang="en-US" sz="3200" dirty="0" smtClean="0"/>
            </a:br>
            <a:endParaRPr lang="en-US" sz="3200" dirty="0"/>
          </a:p>
        </p:txBody>
      </p:sp>
      <p:sp>
        <p:nvSpPr>
          <p:cNvPr id="3" name="Content Placeholder 2"/>
          <p:cNvSpPr>
            <a:spLocks noGrp="1"/>
          </p:cNvSpPr>
          <p:nvPr>
            <p:ph idx="1"/>
          </p:nvPr>
        </p:nvSpPr>
        <p:spPr/>
        <p:txBody>
          <a:bodyPr>
            <a:normAutofit lnSpcReduction="10000"/>
          </a:bodyPr>
          <a:lstStyle/>
          <a:p>
            <a:r>
              <a:rPr lang="en-US" dirty="0" smtClean="0"/>
              <a:t>Ask the victim of she has any additional information that she wants to report.</a:t>
            </a:r>
          </a:p>
          <a:p>
            <a:r>
              <a:rPr lang="en-US" dirty="0" smtClean="0"/>
              <a:t>Ask the victim if she has any questions of you concerning what is happening or what is going to happen.</a:t>
            </a:r>
          </a:p>
          <a:p>
            <a:r>
              <a:rPr lang="en-US" dirty="0" smtClean="0"/>
              <a:t>Reassure you are on her side and will do everything possible to help her.</a:t>
            </a:r>
          </a:p>
          <a:p>
            <a:r>
              <a:rPr lang="en-US" dirty="0" smtClean="0"/>
              <a:t>Explain to her the next step of the investigation.</a:t>
            </a:r>
          </a:p>
          <a:p>
            <a:r>
              <a:rPr lang="en-US" dirty="0" smtClean="0"/>
              <a:t>Provide her with good contact information for you.</a:t>
            </a:r>
          </a:p>
          <a:p>
            <a:r>
              <a:rPr lang="en-US" dirty="0" smtClean="0"/>
              <a:t>THANK HER for her patience and cooperation.</a:t>
            </a:r>
            <a:endParaRPr lang="en-US"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owner\Local Settings\Temporary Internet Files\Content.IE5\O1A34PU7\MPj04393530000[1].jpg"/>
          <p:cNvPicPr>
            <a:picLocks noChangeAspect="1" noChangeArrowheads="1"/>
          </p:cNvPicPr>
          <p:nvPr/>
        </p:nvPicPr>
        <p:blipFill>
          <a:blip r:embed="rId2" cstate="print">
            <a:lum bright="40000" contrast="-40000"/>
          </a:blip>
          <a:srcRect/>
          <a:stretch>
            <a:fillRect/>
          </a:stretch>
        </p:blipFill>
        <p:spPr bwMode="auto">
          <a:xfrm>
            <a:off x="1036638" y="828675"/>
            <a:ext cx="6400800" cy="4267200"/>
          </a:xfrm>
          <a:prstGeom prst="rect">
            <a:avLst/>
          </a:prstGeom>
          <a:noFill/>
        </p:spPr>
      </p:pic>
      <p:sp>
        <p:nvSpPr>
          <p:cNvPr id="2" name="Title 1"/>
          <p:cNvSpPr>
            <a:spLocks noGrp="1"/>
          </p:cNvSpPr>
          <p:nvPr>
            <p:ph type="title"/>
          </p:nvPr>
        </p:nvSpPr>
        <p:spPr/>
        <p:txBody>
          <a:bodyPr>
            <a:normAutofit/>
          </a:bodyPr>
          <a:lstStyle/>
          <a:p>
            <a:pPr algn="ctr"/>
            <a:r>
              <a:rPr lang="en-US" sz="3600" dirty="0" smtClean="0"/>
              <a:t>Departmental Responsibility in Sexual Assault Response</a:t>
            </a:r>
            <a:endParaRPr lang="en-US" sz="3600" dirty="0"/>
          </a:p>
        </p:txBody>
      </p:sp>
      <p:sp>
        <p:nvSpPr>
          <p:cNvPr id="3" name="Content Placeholder 2"/>
          <p:cNvSpPr>
            <a:spLocks noGrp="1"/>
          </p:cNvSpPr>
          <p:nvPr>
            <p:ph idx="1"/>
          </p:nvPr>
        </p:nvSpPr>
        <p:spPr/>
        <p:txBody>
          <a:bodyPr/>
          <a:lstStyle/>
          <a:p>
            <a:r>
              <a:rPr lang="en-US" dirty="0" smtClean="0"/>
              <a:t>Selection of Best Personnel for Sexual Assault Response.</a:t>
            </a:r>
          </a:p>
          <a:p>
            <a:r>
              <a:rPr lang="en-US" dirty="0" smtClean="0"/>
              <a:t>Written Policy and Procedure for Sexual Assault Response.</a:t>
            </a:r>
          </a:p>
          <a:p>
            <a:r>
              <a:rPr lang="en-US" dirty="0" smtClean="0"/>
              <a:t>Provide the Best Possible Training for Newly Assigned Personnel.</a:t>
            </a:r>
          </a:p>
          <a:p>
            <a:r>
              <a:rPr lang="en-US" dirty="0" smtClean="0"/>
              <a:t>Provide  On-going Training for Veteran Personnel.</a:t>
            </a:r>
            <a:endParaRPr lang="en-US"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SART APPROACH</a:t>
            </a:r>
            <a:br>
              <a:rPr lang="en-US" dirty="0" smtClean="0"/>
            </a:br>
            <a:endParaRPr lang="en-US" dirty="0"/>
          </a:p>
        </p:txBody>
      </p:sp>
      <p:sp>
        <p:nvSpPr>
          <p:cNvPr id="3" name="Content Placeholder 2"/>
          <p:cNvSpPr>
            <a:spLocks noGrp="1"/>
          </p:cNvSpPr>
          <p:nvPr>
            <p:ph idx="1"/>
          </p:nvPr>
        </p:nvSpPr>
        <p:spPr/>
        <p:txBody>
          <a:bodyPr/>
          <a:lstStyle/>
          <a:p>
            <a:pPr>
              <a:defRPr/>
            </a:pPr>
            <a:r>
              <a:rPr lang="en-US" dirty="0" smtClean="0"/>
              <a:t>Realize that prosecution is NOT always the ultimate goal</a:t>
            </a:r>
          </a:p>
          <a:p>
            <a:pPr>
              <a:defRPr/>
            </a:pPr>
            <a:r>
              <a:rPr lang="en-US" dirty="0" smtClean="0"/>
              <a:t>Recognize the needs of the victim</a:t>
            </a:r>
          </a:p>
          <a:p>
            <a:pPr lvl="1">
              <a:defRPr/>
            </a:pPr>
            <a:r>
              <a:rPr lang="en-US" dirty="0" smtClean="0"/>
              <a:t>Her Strengths, </a:t>
            </a:r>
          </a:p>
          <a:p>
            <a:pPr lvl="1">
              <a:defRPr/>
            </a:pPr>
            <a:r>
              <a:rPr lang="en-US" dirty="0" smtClean="0"/>
              <a:t>Her Weaknesses,</a:t>
            </a:r>
          </a:p>
          <a:p>
            <a:pPr lvl="1">
              <a:defRPr/>
            </a:pPr>
            <a:r>
              <a:rPr lang="en-US" dirty="0" smtClean="0"/>
              <a:t>Listen to her input and wishes</a:t>
            </a:r>
          </a:p>
          <a:p>
            <a:pPr lvl="1">
              <a:defRPr/>
            </a:pPr>
            <a:r>
              <a:rPr lang="en-US" dirty="0" smtClean="0"/>
              <a:t>And what is BEST for her</a:t>
            </a:r>
          </a:p>
          <a:p>
            <a:pPr lvl="1">
              <a:defRPr/>
            </a:pPr>
            <a:r>
              <a:rPr lang="en-US" dirty="0" smtClean="0"/>
              <a:t>What does success look like in this case?</a:t>
            </a:r>
          </a:p>
          <a:p>
            <a:pPr lvl="1">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SART and Your Community</a:t>
            </a:r>
            <a:endParaRPr lang="en-US" dirty="0"/>
          </a:p>
        </p:txBody>
      </p:sp>
      <p:sp>
        <p:nvSpPr>
          <p:cNvPr id="3" name="Content Placeholder 2"/>
          <p:cNvSpPr>
            <a:spLocks noGrp="1"/>
          </p:cNvSpPr>
          <p:nvPr>
            <p:ph idx="1"/>
          </p:nvPr>
        </p:nvSpPr>
        <p:spPr/>
        <p:txBody>
          <a:bodyPr>
            <a:normAutofit/>
          </a:bodyPr>
          <a:lstStyle/>
          <a:p>
            <a:pPr>
              <a:defRPr/>
            </a:pPr>
            <a:r>
              <a:rPr lang="en-US" dirty="0" smtClean="0"/>
              <a:t>Educate your community </a:t>
            </a:r>
          </a:p>
          <a:p>
            <a:pPr>
              <a:defRPr/>
            </a:pPr>
            <a:r>
              <a:rPr lang="en-US" dirty="0" smtClean="0"/>
              <a:t>Dispel the “Myths” of Sexual Assault</a:t>
            </a:r>
          </a:p>
          <a:p>
            <a:pPr>
              <a:defRPr/>
            </a:pPr>
            <a:r>
              <a:rPr lang="en-US" dirty="0" smtClean="0"/>
              <a:t>Therefore; you educate your Jury Pool</a:t>
            </a:r>
          </a:p>
          <a:p>
            <a:pPr>
              <a:defRPr/>
            </a:pPr>
            <a:r>
              <a:rPr lang="en-US" dirty="0" smtClean="0"/>
              <a:t>Lead by Example</a:t>
            </a:r>
          </a:p>
          <a:p>
            <a:pPr lvl="1">
              <a:defRPr/>
            </a:pPr>
            <a:r>
              <a:rPr lang="en-US" dirty="0" smtClean="0"/>
              <a:t>Loose the tough cop attitude</a:t>
            </a:r>
          </a:p>
          <a:p>
            <a:pPr lvl="1">
              <a:defRPr/>
            </a:pPr>
            <a:r>
              <a:rPr lang="en-US" dirty="0" smtClean="0"/>
              <a:t>No more, “Is this a real rape or another waste of my time”</a:t>
            </a:r>
          </a:p>
          <a:p>
            <a:pPr lvl="1">
              <a:defRPr/>
            </a:pPr>
            <a:r>
              <a:rPr lang="en-US" dirty="0" smtClean="0"/>
              <a:t>BELIEVE first…………….</a:t>
            </a:r>
          </a:p>
          <a:p>
            <a:pPr lvl="1">
              <a:defRPr/>
            </a:pPr>
            <a:r>
              <a:rPr lang="en-US" dirty="0" smtClean="0"/>
              <a:t>Set the tone and culture of your agency and community</a:t>
            </a:r>
            <a:endParaRPr lang="en-US" dirty="0"/>
          </a:p>
        </p:txBody>
      </p:sp>
      <p:pic>
        <p:nvPicPr>
          <p:cNvPr id="5" name="Picture 4" descr="imagesCA6383CM.jpg"/>
          <p:cNvPicPr>
            <a:picLocks noChangeAspect="1"/>
          </p:cNvPicPr>
          <p:nvPr/>
        </p:nvPicPr>
        <p:blipFill>
          <a:blip r:embed="rId2" cstate="print"/>
          <a:stretch>
            <a:fillRect/>
          </a:stretch>
        </p:blipFill>
        <p:spPr>
          <a:xfrm>
            <a:off x="7162800" y="1295400"/>
            <a:ext cx="1809750" cy="2533650"/>
          </a:xfrm>
          <a:prstGeom prst="rect">
            <a:avLst/>
          </a:prstGeom>
          <a:effectLst>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914400"/>
          </a:xfrm>
        </p:spPr>
        <p:txBody>
          <a:bodyPr/>
          <a:lstStyle/>
          <a:p>
            <a:pPr eaLnBrk="1" hangingPunct="1">
              <a:defRPr/>
            </a:pPr>
            <a:r>
              <a:rPr lang="en-US" sz="4000" dirty="0" smtClean="0"/>
              <a:t>What is Typical Victim Behavior?</a:t>
            </a:r>
          </a:p>
        </p:txBody>
      </p:sp>
      <p:sp>
        <p:nvSpPr>
          <p:cNvPr id="7171" name="Rectangle 3"/>
          <p:cNvSpPr>
            <a:spLocks noGrp="1" noChangeArrowheads="1"/>
          </p:cNvSpPr>
          <p:nvPr>
            <p:ph type="body" idx="1"/>
          </p:nvPr>
        </p:nvSpPr>
        <p:spPr>
          <a:xfrm>
            <a:off x="457200" y="2286000"/>
            <a:ext cx="8229600" cy="4389120"/>
          </a:xfrm>
        </p:spPr>
        <p:txBody>
          <a:bodyPr/>
          <a:lstStyle/>
          <a:p>
            <a:pPr eaLnBrk="1" hangingPunct="1">
              <a:defRPr/>
            </a:pPr>
            <a:endParaRPr lang="en-US" dirty="0" smtClean="0"/>
          </a:p>
        </p:txBody>
      </p:sp>
      <p:pic>
        <p:nvPicPr>
          <p:cNvPr id="5124" name="Picture 4" descr="MP900178413[1]"/>
          <p:cNvPicPr>
            <a:picLocks noChangeAspect="1" noChangeArrowheads="1"/>
          </p:cNvPicPr>
          <p:nvPr/>
        </p:nvPicPr>
        <p:blipFill>
          <a:blip r:embed="rId2" cstate="print"/>
          <a:srcRect/>
          <a:stretch>
            <a:fillRect/>
          </a:stretch>
        </p:blipFill>
        <p:spPr bwMode="auto">
          <a:xfrm>
            <a:off x="3352800" y="3352800"/>
            <a:ext cx="2514600" cy="2438400"/>
          </a:xfrm>
          <a:prstGeom prst="rect">
            <a:avLst/>
          </a:prstGeom>
          <a:noFill/>
          <a:ln w="9525">
            <a:noFill/>
            <a:miter lim="800000"/>
            <a:headEnd/>
            <a:tailEnd/>
          </a:ln>
        </p:spPr>
      </p:pic>
      <p:pic>
        <p:nvPicPr>
          <p:cNvPr id="5125" name="Picture 5" descr="MP900178850[1]"/>
          <p:cNvPicPr>
            <a:picLocks noChangeAspect="1" noChangeArrowheads="1"/>
          </p:cNvPicPr>
          <p:nvPr/>
        </p:nvPicPr>
        <p:blipFill>
          <a:blip r:embed="rId3" cstate="print"/>
          <a:srcRect/>
          <a:stretch>
            <a:fillRect/>
          </a:stretch>
        </p:blipFill>
        <p:spPr bwMode="auto">
          <a:xfrm>
            <a:off x="228600" y="4495800"/>
            <a:ext cx="2419350" cy="2133600"/>
          </a:xfrm>
          <a:prstGeom prst="rect">
            <a:avLst/>
          </a:prstGeom>
          <a:noFill/>
          <a:ln w="9525">
            <a:noFill/>
            <a:miter lim="800000"/>
            <a:headEnd/>
            <a:tailEnd/>
          </a:ln>
        </p:spPr>
      </p:pic>
      <p:pic>
        <p:nvPicPr>
          <p:cNvPr id="5126" name="Picture 6" descr="MP900227499[1]"/>
          <p:cNvPicPr>
            <a:picLocks noChangeAspect="1" noChangeArrowheads="1"/>
          </p:cNvPicPr>
          <p:nvPr/>
        </p:nvPicPr>
        <p:blipFill>
          <a:blip r:embed="rId4" cstate="print"/>
          <a:srcRect/>
          <a:stretch>
            <a:fillRect/>
          </a:stretch>
        </p:blipFill>
        <p:spPr bwMode="auto">
          <a:xfrm>
            <a:off x="6477000" y="2057400"/>
            <a:ext cx="2432050" cy="2362200"/>
          </a:xfrm>
          <a:prstGeom prst="rect">
            <a:avLst/>
          </a:prstGeom>
          <a:noFill/>
          <a:ln w="9525">
            <a:noFill/>
            <a:miter lim="800000"/>
            <a:headEnd/>
            <a:tailEnd/>
          </a:ln>
        </p:spPr>
      </p:pic>
      <p:pic>
        <p:nvPicPr>
          <p:cNvPr id="5127" name="Picture 7" descr="MP900227411[1]"/>
          <p:cNvPicPr>
            <a:picLocks noChangeAspect="1" noChangeArrowheads="1"/>
          </p:cNvPicPr>
          <p:nvPr/>
        </p:nvPicPr>
        <p:blipFill>
          <a:blip r:embed="rId5" cstate="print"/>
          <a:srcRect/>
          <a:stretch>
            <a:fillRect/>
          </a:stretch>
        </p:blipFill>
        <p:spPr bwMode="auto">
          <a:xfrm>
            <a:off x="1066800" y="2590800"/>
            <a:ext cx="2362200" cy="1981200"/>
          </a:xfrm>
          <a:prstGeom prst="rect">
            <a:avLst/>
          </a:prstGeom>
          <a:noFill/>
          <a:ln w="9525">
            <a:noFill/>
            <a:miter lim="800000"/>
            <a:headEnd/>
            <a:tailEnd/>
          </a:ln>
        </p:spPr>
      </p:pic>
      <p:pic>
        <p:nvPicPr>
          <p:cNvPr id="5128" name="Picture 8" descr="MP900386362[1]"/>
          <p:cNvPicPr>
            <a:picLocks noChangeAspect="1" noChangeArrowheads="1"/>
          </p:cNvPicPr>
          <p:nvPr/>
        </p:nvPicPr>
        <p:blipFill>
          <a:blip r:embed="rId6" cstate="print"/>
          <a:srcRect/>
          <a:stretch>
            <a:fillRect/>
          </a:stretch>
        </p:blipFill>
        <p:spPr bwMode="auto">
          <a:xfrm>
            <a:off x="3733800" y="1295400"/>
            <a:ext cx="2419350" cy="1905000"/>
          </a:xfrm>
          <a:prstGeom prst="rect">
            <a:avLst/>
          </a:prstGeom>
          <a:noFill/>
          <a:ln w="9525">
            <a:noFill/>
            <a:miter lim="800000"/>
            <a:headEnd/>
            <a:tailEnd/>
          </a:ln>
        </p:spPr>
      </p:pic>
      <p:pic>
        <p:nvPicPr>
          <p:cNvPr id="5129" name="Picture 9" descr="MP900262210[1]"/>
          <p:cNvPicPr>
            <a:picLocks noChangeAspect="1" noChangeArrowheads="1"/>
          </p:cNvPicPr>
          <p:nvPr/>
        </p:nvPicPr>
        <p:blipFill>
          <a:blip r:embed="rId7" cstate="print"/>
          <a:srcRect/>
          <a:stretch>
            <a:fillRect/>
          </a:stretch>
        </p:blipFill>
        <p:spPr bwMode="auto">
          <a:xfrm>
            <a:off x="6096000" y="4419600"/>
            <a:ext cx="3048000" cy="2173288"/>
          </a:xfrm>
          <a:prstGeom prst="rect">
            <a:avLst/>
          </a:prstGeom>
          <a:noFill/>
          <a:ln w="9525">
            <a:noFill/>
            <a:miter lim="800000"/>
            <a:headEnd/>
            <a:tailEnd/>
          </a:ln>
        </p:spPr>
      </p:pic>
      <p:pic>
        <p:nvPicPr>
          <p:cNvPr id="5130" name="Picture 10" descr="MP900262788[1]"/>
          <p:cNvPicPr>
            <a:picLocks noChangeAspect="1" noChangeArrowheads="1"/>
          </p:cNvPicPr>
          <p:nvPr/>
        </p:nvPicPr>
        <p:blipFill>
          <a:blip r:embed="rId8" cstate="print"/>
          <a:srcRect/>
          <a:stretch>
            <a:fillRect/>
          </a:stretch>
        </p:blipFill>
        <p:spPr bwMode="auto">
          <a:xfrm>
            <a:off x="457200" y="1219200"/>
            <a:ext cx="2438400"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Contact Information</a:t>
            </a:r>
            <a:endParaRPr lang="en-US" sz="4000" dirty="0"/>
          </a:p>
        </p:txBody>
      </p:sp>
      <p:sp>
        <p:nvSpPr>
          <p:cNvPr id="3" name="Content Placeholder 2"/>
          <p:cNvSpPr>
            <a:spLocks noGrp="1"/>
          </p:cNvSpPr>
          <p:nvPr>
            <p:ph idx="1"/>
          </p:nvPr>
        </p:nvSpPr>
        <p:spPr/>
        <p:txBody>
          <a:bodyPr/>
          <a:lstStyle/>
          <a:p>
            <a:pPr algn="ctr">
              <a:buNone/>
            </a:pPr>
            <a:r>
              <a:rPr lang="en-US" dirty="0" smtClean="0">
                <a:solidFill>
                  <a:srgbClr val="00B050"/>
                </a:solidFill>
              </a:rPr>
              <a:t>Michael L. Milnor</a:t>
            </a:r>
          </a:p>
          <a:p>
            <a:pPr algn="ctr">
              <a:buNone/>
            </a:pPr>
            <a:r>
              <a:rPr lang="en-US" dirty="0" smtClean="0">
                <a:solidFill>
                  <a:srgbClr val="00B050"/>
                </a:solidFill>
              </a:rPr>
              <a:t>Senior Supervisory Investigator/Polygraph Examiner</a:t>
            </a:r>
          </a:p>
          <a:p>
            <a:pPr algn="ctr">
              <a:buNone/>
            </a:pPr>
            <a:r>
              <a:rPr lang="en-US" dirty="0" smtClean="0">
                <a:solidFill>
                  <a:srgbClr val="00B050"/>
                </a:solidFill>
              </a:rPr>
              <a:t>Campbell County Sheriff’s Office</a:t>
            </a:r>
          </a:p>
          <a:p>
            <a:pPr algn="ctr">
              <a:buNone/>
            </a:pPr>
            <a:r>
              <a:rPr lang="en-US" dirty="0" smtClean="0">
                <a:solidFill>
                  <a:srgbClr val="00B050"/>
                </a:solidFill>
              </a:rPr>
              <a:t>Office # 434 332-9707</a:t>
            </a:r>
          </a:p>
          <a:p>
            <a:pPr algn="ctr">
              <a:buNone/>
            </a:pPr>
            <a:r>
              <a:rPr lang="en-US" dirty="0" smtClean="0">
                <a:solidFill>
                  <a:srgbClr val="00B050"/>
                </a:solidFill>
              </a:rPr>
              <a:t>Cell# 434 665-1843</a:t>
            </a:r>
          </a:p>
          <a:p>
            <a:pPr algn="ctr">
              <a:buNone/>
            </a:pPr>
            <a:r>
              <a:rPr lang="en-US" dirty="0" smtClean="0">
                <a:solidFill>
                  <a:srgbClr val="00B050"/>
                </a:solidFill>
              </a:rPr>
              <a:t>Email:  MLMilnor@co.campbell.va.us</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Acknowledgements and Sources</a:t>
            </a:r>
            <a:endParaRPr lang="en-US" sz="3600" dirty="0"/>
          </a:p>
        </p:txBody>
      </p:sp>
      <p:sp>
        <p:nvSpPr>
          <p:cNvPr id="3" name="Content Placeholder 2"/>
          <p:cNvSpPr>
            <a:spLocks noGrp="1"/>
          </p:cNvSpPr>
          <p:nvPr>
            <p:ph idx="1"/>
          </p:nvPr>
        </p:nvSpPr>
        <p:spPr/>
        <p:txBody>
          <a:bodyPr/>
          <a:lstStyle/>
          <a:p>
            <a:r>
              <a:rPr lang="en-US" dirty="0" smtClean="0"/>
              <a:t>Maryland Coalition Against Sexual Assault</a:t>
            </a:r>
          </a:p>
          <a:p>
            <a:r>
              <a:rPr lang="en-US" dirty="0" smtClean="0"/>
              <a:t>Interview or Interrogation?:  A Comment on Kassin et al.   J.P. Blair</a:t>
            </a:r>
          </a:p>
          <a:p>
            <a:endParaRPr lang="en-US"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smtClean="0"/>
              <a:t>There is NO TYPICAL Victim Behavior</a:t>
            </a:r>
          </a:p>
        </p:txBody>
      </p:sp>
      <p:sp>
        <p:nvSpPr>
          <p:cNvPr id="8195" name="Rectangle 3"/>
          <p:cNvSpPr>
            <a:spLocks noGrp="1" noChangeArrowheads="1"/>
          </p:cNvSpPr>
          <p:nvPr>
            <p:ph type="body" idx="1"/>
          </p:nvPr>
        </p:nvSpPr>
        <p:spPr/>
        <p:txBody>
          <a:bodyPr/>
          <a:lstStyle/>
          <a:p>
            <a:pPr eaLnBrk="1" hangingPunct="1">
              <a:lnSpc>
                <a:spcPct val="90000"/>
              </a:lnSpc>
              <a:defRPr/>
            </a:pPr>
            <a:r>
              <a:rPr lang="en-US" dirty="0" smtClean="0"/>
              <a:t>Delayed Reporting</a:t>
            </a:r>
          </a:p>
          <a:p>
            <a:pPr eaLnBrk="1" hangingPunct="1">
              <a:lnSpc>
                <a:spcPct val="90000"/>
              </a:lnSpc>
              <a:defRPr/>
            </a:pPr>
            <a:r>
              <a:rPr lang="en-US" dirty="0" smtClean="0"/>
              <a:t>Contact with Suspect AFTER Offense</a:t>
            </a:r>
          </a:p>
          <a:p>
            <a:pPr eaLnBrk="1" hangingPunct="1">
              <a:lnSpc>
                <a:spcPct val="90000"/>
              </a:lnSpc>
              <a:defRPr/>
            </a:pPr>
            <a:r>
              <a:rPr lang="en-US" dirty="0" smtClean="0"/>
              <a:t>Inconsistencies</a:t>
            </a:r>
          </a:p>
          <a:p>
            <a:pPr eaLnBrk="1" hangingPunct="1">
              <a:lnSpc>
                <a:spcPct val="90000"/>
              </a:lnSpc>
              <a:defRPr/>
            </a:pPr>
            <a:r>
              <a:rPr lang="en-US" dirty="0" smtClean="0"/>
              <a:t>Previous Claims of Victimization</a:t>
            </a:r>
          </a:p>
          <a:p>
            <a:pPr eaLnBrk="1" hangingPunct="1">
              <a:lnSpc>
                <a:spcPct val="90000"/>
              </a:lnSpc>
              <a:defRPr/>
            </a:pPr>
            <a:r>
              <a:rPr lang="en-US" dirty="0" smtClean="0"/>
              <a:t>Lies About Behavior </a:t>
            </a:r>
          </a:p>
          <a:p>
            <a:pPr eaLnBrk="1" hangingPunct="1">
              <a:lnSpc>
                <a:spcPct val="90000"/>
              </a:lnSpc>
              <a:defRPr/>
            </a:pPr>
            <a:r>
              <a:rPr lang="en-US" dirty="0" smtClean="0"/>
              <a:t>Reports to Someone other than Law Enforcement</a:t>
            </a:r>
          </a:p>
          <a:p>
            <a:pPr eaLnBrk="1" hangingPunct="1">
              <a:lnSpc>
                <a:spcPct val="90000"/>
              </a:lnSpc>
              <a:defRPr/>
            </a:pPr>
            <a:r>
              <a:rPr lang="en-US" dirty="0" smtClean="0"/>
              <a:t>Indifferent to Injuries or Pain</a:t>
            </a:r>
          </a:p>
        </p:txBody>
      </p:sp>
      <p:pic>
        <p:nvPicPr>
          <p:cNvPr id="1026" name="Picture 2" descr="C:\Users\Milnor's\AppData\Local\Microsoft\Windows\Temporary Internet Files\Content.IE5\J4EQJWDB\MP900444553[1].jpg"/>
          <p:cNvPicPr>
            <a:picLocks noChangeAspect="1" noChangeArrowheads="1"/>
          </p:cNvPicPr>
          <p:nvPr/>
        </p:nvPicPr>
        <p:blipFill>
          <a:blip r:embed="rId2" cstate="print"/>
          <a:srcRect/>
          <a:stretch>
            <a:fillRect/>
          </a:stretch>
        </p:blipFill>
        <p:spPr bwMode="auto">
          <a:xfrm>
            <a:off x="6629400" y="4572000"/>
            <a:ext cx="2014612" cy="2057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Victim Behavior </a:t>
            </a:r>
          </a:p>
        </p:txBody>
      </p:sp>
      <p:sp>
        <p:nvSpPr>
          <p:cNvPr id="9219" name="Rectangle 3"/>
          <p:cNvSpPr>
            <a:spLocks noGrp="1" noChangeArrowheads="1"/>
          </p:cNvSpPr>
          <p:nvPr>
            <p:ph type="body" idx="1"/>
          </p:nvPr>
        </p:nvSpPr>
        <p:spPr/>
        <p:txBody>
          <a:bodyPr/>
          <a:lstStyle/>
          <a:p>
            <a:pPr eaLnBrk="1" hangingPunct="1">
              <a:defRPr/>
            </a:pPr>
            <a:r>
              <a:rPr lang="en-US" dirty="0" smtClean="0"/>
              <a:t>Flat </a:t>
            </a:r>
          </a:p>
          <a:p>
            <a:pPr eaLnBrk="1" hangingPunct="1">
              <a:defRPr/>
            </a:pPr>
            <a:r>
              <a:rPr lang="en-US" dirty="0" smtClean="0"/>
              <a:t>Crying</a:t>
            </a:r>
          </a:p>
          <a:p>
            <a:pPr eaLnBrk="1" hangingPunct="1">
              <a:defRPr/>
            </a:pPr>
            <a:r>
              <a:rPr lang="en-US" dirty="0" smtClean="0"/>
              <a:t>Laughing</a:t>
            </a:r>
          </a:p>
          <a:p>
            <a:pPr eaLnBrk="1" hangingPunct="1">
              <a:defRPr/>
            </a:pPr>
            <a:r>
              <a:rPr lang="en-US" dirty="0" smtClean="0"/>
              <a:t>ALL are behaviors LE has seen and ACCEPTED before at traumatic accident and death scenes…………………….</a:t>
            </a:r>
          </a:p>
        </p:txBody>
      </p:sp>
      <p:pic>
        <p:nvPicPr>
          <p:cNvPr id="2051" name="Picture 3" descr="C:\Users\Milnor's\AppData\Local\Microsoft\Windows\Temporary Internet Files\Content.IE5\98HG46S9\MP900443855[1].jpg"/>
          <p:cNvPicPr>
            <a:picLocks noChangeAspect="1" noChangeArrowheads="1"/>
          </p:cNvPicPr>
          <p:nvPr/>
        </p:nvPicPr>
        <p:blipFill>
          <a:blip r:embed="rId2" cstate="print"/>
          <a:srcRect/>
          <a:stretch>
            <a:fillRect/>
          </a:stretch>
        </p:blipFill>
        <p:spPr bwMode="auto">
          <a:xfrm>
            <a:off x="838200" y="4267200"/>
            <a:ext cx="2133600" cy="2133600"/>
          </a:xfrm>
          <a:prstGeom prst="rect">
            <a:avLst/>
          </a:prstGeom>
          <a:noFill/>
        </p:spPr>
      </p:pic>
      <p:pic>
        <p:nvPicPr>
          <p:cNvPr id="2052" name="Picture 4" descr="C:\Users\Milnor's\AppData\Local\Microsoft\Windows\Temporary Internet Files\Content.IE5\TTXU9EKN\MP900448591[1].jpg"/>
          <p:cNvPicPr>
            <a:picLocks noChangeAspect="1" noChangeArrowheads="1"/>
          </p:cNvPicPr>
          <p:nvPr/>
        </p:nvPicPr>
        <p:blipFill>
          <a:blip r:embed="rId3" cstate="print"/>
          <a:srcRect/>
          <a:stretch>
            <a:fillRect/>
          </a:stretch>
        </p:blipFill>
        <p:spPr bwMode="auto">
          <a:xfrm>
            <a:off x="6096000" y="4648200"/>
            <a:ext cx="1315683" cy="1905000"/>
          </a:xfrm>
          <a:prstGeom prst="rect">
            <a:avLst/>
          </a:prstGeom>
          <a:noFill/>
        </p:spPr>
      </p:pic>
      <p:pic>
        <p:nvPicPr>
          <p:cNvPr id="2053" name="Picture 5" descr="C:\Users\Milnor's\AppData\Local\Microsoft\Windows\Temporary Internet Files\Content.IE5\J4EQJWDB\MP900442293[1].jpg"/>
          <p:cNvPicPr>
            <a:picLocks noChangeAspect="1" noChangeArrowheads="1"/>
          </p:cNvPicPr>
          <p:nvPr/>
        </p:nvPicPr>
        <p:blipFill>
          <a:blip r:embed="rId4" cstate="print"/>
          <a:srcRect/>
          <a:stretch>
            <a:fillRect/>
          </a:stretch>
        </p:blipFill>
        <p:spPr bwMode="auto">
          <a:xfrm flipH="1">
            <a:off x="5638800" y="990600"/>
            <a:ext cx="1714500"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owner\Local Settings\Temporary Internet Files\Content.IE5\GP6ZKHUF\MPj04393900000[1].jpg"/>
          <p:cNvPicPr>
            <a:picLocks noChangeAspect="1" noChangeArrowheads="1"/>
          </p:cNvPicPr>
          <p:nvPr/>
        </p:nvPicPr>
        <p:blipFill>
          <a:blip r:embed="rId2" cstate="print">
            <a:lum bright="10000" contrast="-30000"/>
          </a:blip>
          <a:srcRect/>
          <a:stretch>
            <a:fillRect/>
          </a:stretch>
        </p:blipFill>
        <p:spPr bwMode="auto">
          <a:xfrm>
            <a:off x="5105400" y="609600"/>
            <a:ext cx="3840480" cy="233157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smtClean="0"/>
              <a:t>Interview vs Interrogation</a:t>
            </a:r>
            <a:endParaRPr lang="en-US" dirty="0"/>
          </a:p>
        </p:txBody>
      </p:sp>
      <p:sp>
        <p:nvSpPr>
          <p:cNvPr id="3" name="Content Placeholder 2"/>
          <p:cNvSpPr>
            <a:spLocks noGrp="1"/>
          </p:cNvSpPr>
          <p:nvPr>
            <p:ph idx="1"/>
          </p:nvPr>
        </p:nvSpPr>
        <p:spPr/>
        <p:txBody>
          <a:bodyPr/>
          <a:lstStyle/>
          <a:p>
            <a:r>
              <a:rPr lang="en-US" dirty="0" smtClean="0"/>
              <a:t>Interview is:</a:t>
            </a:r>
          </a:p>
          <a:p>
            <a:r>
              <a:rPr lang="en-US" dirty="0" smtClean="0"/>
              <a:t>Non – Accusatory</a:t>
            </a:r>
          </a:p>
          <a:p>
            <a:r>
              <a:rPr lang="en-US" dirty="0" smtClean="0"/>
              <a:t>Investigator is Neutral and Objective</a:t>
            </a:r>
          </a:p>
          <a:p>
            <a:r>
              <a:rPr lang="en-US" dirty="0" smtClean="0"/>
              <a:t>Goal is to Gather Information that is Relevant to the Investigation.</a:t>
            </a:r>
          </a:p>
          <a:p>
            <a:r>
              <a:rPr lang="en-US" dirty="0" smtClean="0"/>
              <a:t>Investigator Endeavors to Reassure and Gain the Trust of the Victim</a:t>
            </a:r>
          </a:p>
          <a:p>
            <a:r>
              <a:rPr lang="en-US" dirty="0" smtClean="0"/>
              <a:t>Open-ended questions, free flowing format</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Microsoft Office\MEDIA\CAGCAT10\j0300840.wmf"/>
          <p:cNvPicPr>
            <a:picLocks noChangeAspect="1" noChangeArrowheads="1"/>
          </p:cNvPicPr>
          <p:nvPr/>
        </p:nvPicPr>
        <p:blipFill>
          <a:blip r:embed="rId2" cstate="print"/>
          <a:srcRect/>
          <a:stretch>
            <a:fillRect/>
          </a:stretch>
        </p:blipFill>
        <p:spPr bwMode="auto">
          <a:xfrm>
            <a:off x="4724400" y="3048000"/>
            <a:ext cx="3124200" cy="2443162"/>
          </a:xfrm>
          <a:prstGeom prst="rect">
            <a:avLst/>
          </a:prstGeom>
          <a:noFill/>
        </p:spPr>
      </p:pic>
      <p:sp>
        <p:nvSpPr>
          <p:cNvPr id="2" name="Title 1"/>
          <p:cNvSpPr>
            <a:spLocks noGrp="1"/>
          </p:cNvSpPr>
          <p:nvPr>
            <p:ph type="title"/>
          </p:nvPr>
        </p:nvSpPr>
        <p:spPr/>
        <p:txBody>
          <a:bodyPr/>
          <a:lstStyle/>
          <a:p>
            <a:r>
              <a:rPr lang="en-US" dirty="0" smtClean="0"/>
              <a:t>Interrogation is:</a:t>
            </a:r>
            <a:endParaRPr lang="en-US" dirty="0"/>
          </a:p>
        </p:txBody>
      </p:sp>
      <p:sp>
        <p:nvSpPr>
          <p:cNvPr id="3" name="Content Placeholder 2"/>
          <p:cNvSpPr>
            <a:spLocks noGrp="1"/>
          </p:cNvSpPr>
          <p:nvPr>
            <p:ph idx="1"/>
          </p:nvPr>
        </p:nvSpPr>
        <p:spPr/>
        <p:txBody>
          <a:bodyPr/>
          <a:lstStyle/>
          <a:p>
            <a:r>
              <a:rPr lang="en-US" dirty="0" smtClean="0"/>
              <a:t>Accusatory</a:t>
            </a:r>
          </a:p>
          <a:p>
            <a:r>
              <a:rPr lang="en-US" dirty="0" smtClean="0"/>
              <a:t>Goal is to learn the truth, gain confession</a:t>
            </a:r>
          </a:p>
          <a:p>
            <a:r>
              <a:rPr lang="en-US" dirty="0" smtClean="0"/>
              <a:t>Tightly structured, active persuasion on the part of the Investigator</a:t>
            </a:r>
          </a:p>
          <a:p>
            <a:r>
              <a:rPr lang="en-US" dirty="0" smtClean="0"/>
              <a:t>repetitious Dialogue</a:t>
            </a:r>
          </a:p>
          <a:p>
            <a:r>
              <a:rPr lang="en-US" dirty="0" smtClean="0"/>
              <a:t>Investigator Dominated</a:t>
            </a:r>
          </a:p>
          <a:p>
            <a:r>
              <a:rPr lang="en-US" dirty="0" smtClean="0"/>
              <a:t>“Mind Game”</a:t>
            </a:r>
            <a:endParaRPr lang="en-U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owner\Local Settings\Temporary Internet Files\Content.IE5\JF3FZ8X5\MPj04006440000[1].jpg"/>
          <p:cNvPicPr>
            <a:picLocks noChangeAspect="1" noChangeArrowheads="1"/>
          </p:cNvPicPr>
          <p:nvPr/>
        </p:nvPicPr>
        <p:blipFill>
          <a:blip r:embed="rId2" cstate="print">
            <a:lum bright="40000"/>
          </a:blip>
          <a:srcRect/>
          <a:stretch>
            <a:fillRect/>
          </a:stretch>
        </p:blipFill>
        <p:spPr bwMode="auto">
          <a:xfrm>
            <a:off x="6324600" y="2133600"/>
            <a:ext cx="1410888" cy="22860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Why Interview?</a:t>
            </a:r>
            <a:endParaRPr lang="en-US" dirty="0"/>
          </a:p>
        </p:txBody>
      </p:sp>
      <p:sp>
        <p:nvSpPr>
          <p:cNvPr id="3" name="Content Placeholder 2"/>
          <p:cNvSpPr>
            <a:spLocks noGrp="1"/>
          </p:cNvSpPr>
          <p:nvPr>
            <p:ph idx="1"/>
          </p:nvPr>
        </p:nvSpPr>
        <p:spPr/>
        <p:txBody>
          <a:bodyPr/>
          <a:lstStyle/>
          <a:p>
            <a:r>
              <a:rPr lang="en-US" i="1" dirty="0" smtClean="0"/>
              <a:t>“The role of the rape advocate is to believe a victim’s story, whereas the role of a police officer is to prove it”  </a:t>
            </a:r>
          </a:p>
          <a:p>
            <a:pPr>
              <a:buNone/>
            </a:pPr>
            <a:r>
              <a:rPr lang="en-US" i="1" dirty="0" smtClean="0"/>
              <a:t>                                                     </a:t>
            </a:r>
            <a:r>
              <a:rPr lang="en-US" sz="2000" i="1" dirty="0" smtClean="0"/>
              <a:t>Detective Scott Keenan</a:t>
            </a:r>
          </a:p>
          <a:p>
            <a:pPr>
              <a:buNone/>
            </a:pPr>
            <a:r>
              <a:rPr lang="en-US" sz="2000" i="1" dirty="0" smtClean="0"/>
              <a:t>                                                                     Chicago Police Dept.</a:t>
            </a:r>
          </a:p>
          <a:p>
            <a:pPr>
              <a:buNone/>
            </a:pPr>
            <a:endParaRPr lang="en-US" sz="2000" i="1" dirty="0" smtClean="0"/>
          </a:p>
          <a:p>
            <a:pPr>
              <a:buNone/>
            </a:pPr>
            <a:r>
              <a:rPr lang="en-US" sz="2400" dirty="0" smtClean="0"/>
              <a:t>By corroborating as many facts as possible, no matter how insignificant they may seem, you can better help establish the validity of the victim’s story and improve her credibility even when there are other problems with the investigation.</a:t>
            </a: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owner\Local Settings\Temporary Internet Files\Content.IE5\GP6ZKHUF\MPj04011640000[1].jpg"/>
          <p:cNvPicPr>
            <a:picLocks noChangeAspect="1" noChangeArrowheads="1"/>
          </p:cNvPicPr>
          <p:nvPr/>
        </p:nvPicPr>
        <p:blipFill>
          <a:blip r:embed="rId2" cstate="print">
            <a:lum bright="20000" contrast="-30000"/>
          </a:blip>
          <a:srcRect/>
          <a:stretch>
            <a:fillRect/>
          </a:stretch>
        </p:blipFill>
        <p:spPr bwMode="auto">
          <a:xfrm>
            <a:off x="6019800" y="2895600"/>
            <a:ext cx="2495550" cy="3121025"/>
          </a:xfrm>
          <a:prstGeom prst="rect">
            <a:avLst/>
          </a:prstGeom>
          <a:noFill/>
        </p:spPr>
      </p:pic>
      <p:sp>
        <p:nvSpPr>
          <p:cNvPr id="2" name="Title 1"/>
          <p:cNvSpPr>
            <a:spLocks noGrp="1"/>
          </p:cNvSpPr>
          <p:nvPr>
            <p:ph type="title"/>
          </p:nvPr>
        </p:nvSpPr>
        <p:spPr/>
        <p:txBody>
          <a:bodyPr>
            <a:normAutofit fontScale="90000"/>
          </a:bodyPr>
          <a:lstStyle/>
          <a:p>
            <a:r>
              <a:rPr lang="en-US" dirty="0" smtClean="0"/>
              <a:t>Police Placed Obstacles to Interviewing Sexual Assault Victims</a:t>
            </a:r>
            <a:endParaRPr lang="en-US" dirty="0"/>
          </a:p>
        </p:txBody>
      </p:sp>
      <p:sp>
        <p:nvSpPr>
          <p:cNvPr id="3" name="Content Placeholder 2"/>
          <p:cNvSpPr>
            <a:spLocks noGrp="1"/>
          </p:cNvSpPr>
          <p:nvPr>
            <p:ph idx="1"/>
          </p:nvPr>
        </p:nvSpPr>
        <p:spPr/>
        <p:txBody>
          <a:bodyPr>
            <a:normAutofit/>
          </a:bodyPr>
          <a:lstStyle/>
          <a:p>
            <a:r>
              <a:rPr lang="en-US" sz="4400" dirty="0" smtClean="0"/>
              <a:t>Asking for “JUST THE FACTS”</a:t>
            </a:r>
          </a:p>
          <a:p>
            <a:r>
              <a:rPr lang="en-US" sz="4400" dirty="0" smtClean="0"/>
              <a:t>The Police Personality</a:t>
            </a:r>
          </a:p>
          <a:p>
            <a:r>
              <a:rPr lang="en-US" sz="4400" dirty="0" smtClean="0"/>
              <a:t>The Tough – Guy Façade</a:t>
            </a:r>
          </a:p>
          <a:p>
            <a:r>
              <a:rPr lang="en-US" sz="4400" dirty="0" smtClean="0"/>
              <a:t>The Police Career Path</a:t>
            </a:r>
            <a:endParaRPr lang="en-US" sz="4400"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300</TotalTime>
  <Words>1500</Words>
  <Application>Microsoft Office PowerPoint</Application>
  <PresentationFormat>On-screen Show (4:3)</PresentationFormat>
  <Paragraphs>181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Interviewing Techniques</vt:lpstr>
      <vt:lpstr>Victim’s Interview:   Crucial Evidence</vt:lpstr>
      <vt:lpstr>What is Typical Victim Behavior?</vt:lpstr>
      <vt:lpstr>There is NO TYPICAL Victim Behavior</vt:lpstr>
      <vt:lpstr>Victim Behavior </vt:lpstr>
      <vt:lpstr>Interview vs Interrogation</vt:lpstr>
      <vt:lpstr>Interrogation is:</vt:lpstr>
      <vt:lpstr>Why Interview?</vt:lpstr>
      <vt:lpstr>Police Placed Obstacles to Interviewing Sexual Assault Victims</vt:lpstr>
      <vt:lpstr>“Just the Facts”</vt:lpstr>
      <vt:lpstr>The Police Personality</vt:lpstr>
      <vt:lpstr> Tough-Guy Facade</vt:lpstr>
      <vt:lpstr>Police Career Path</vt:lpstr>
      <vt:lpstr>Effective Interviewing</vt:lpstr>
      <vt:lpstr>  Setting the Interview Stage 1. Select an appropriate location</vt:lpstr>
      <vt:lpstr>                                  Setting the Stage 2.  Ask the victim if she would like anyone to be present during the interview</vt:lpstr>
      <vt:lpstr> Setting the Stage 3. Explain the purpose of the interview </vt:lpstr>
      <vt:lpstr>                      Setting the Stage 4.  Present yourself in an accepting and compassionate manner. </vt:lpstr>
      <vt:lpstr>Techniques:  Creating and Maintaining an Open Interview</vt:lpstr>
      <vt:lpstr>Techniques:  Creating and Maintaining an Open Interview</vt:lpstr>
      <vt:lpstr>Techniques:  Creating and Maintaining an Open Interview</vt:lpstr>
      <vt:lpstr>Techniques:  Creating and Maintaining an Open Interview</vt:lpstr>
      <vt:lpstr>The Victim’s Narrative The victim’s narrative is the most vital part of the investigation.</vt:lpstr>
      <vt:lpstr>After the Initial Narrative </vt:lpstr>
      <vt:lpstr>Information Gained during the Interview</vt:lpstr>
      <vt:lpstr>Concluding the Interview </vt:lpstr>
      <vt:lpstr>Departmental Responsibility in Sexual Assault Response</vt:lpstr>
      <vt:lpstr>SART APPROACH </vt:lpstr>
      <vt:lpstr>SART and Your Community</vt:lpstr>
      <vt:lpstr>Contact Information</vt:lpstr>
      <vt:lpstr>Acknowledgements and 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Techniques</dc:title>
  <dc:creator>owner</dc:creator>
  <cp:lastModifiedBy>Kate McCord</cp:lastModifiedBy>
  <cp:revision>34</cp:revision>
  <dcterms:created xsi:type="dcterms:W3CDTF">2008-08-30T00:25:04Z</dcterms:created>
  <dcterms:modified xsi:type="dcterms:W3CDTF">2012-07-03T20:30:16Z</dcterms:modified>
</cp:coreProperties>
</file>