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76" r:id="rId3"/>
    <p:sldId id="259" r:id="rId4"/>
    <p:sldId id="319" r:id="rId5"/>
    <p:sldId id="267" r:id="rId6"/>
    <p:sldId id="294" r:id="rId7"/>
    <p:sldId id="327" r:id="rId8"/>
    <p:sldId id="330" r:id="rId9"/>
    <p:sldId id="331" r:id="rId10"/>
    <p:sldId id="332" r:id="rId11"/>
    <p:sldId id="333" r:id="rId12"/>
    <p:sldId id="334" r:id="rId13"/>
    <p:sldId id="295" r:id="rId14"/>
    <p:sldId id="298" r:id="rId15"/>
    <p:sldId id="299" r:id="rId16"/>
    <p:sldId id="320" r:id="rId17"/>
    <p:sldId id="321" r:id="rId18"/>
    <p:sldId id="322" r:id="rId19"/>
    <p:sldId id="302" r:id="rId20"/>
    <p:sldId id="296" r:id="rId21"/>
    <p:sldId id="329" r:id="rId22"/>
    <p:sldId id="335" r:id="rId23"/>
    <p:sldId id="336" r:id="rId24"/>
    <p:sldId id="337" r:id="rId25"/>
    <p:sldId id="338" r:id="rId26"/>
    <p:sldId id="339" r:id="rId27"/>
    <p:sldId id="328" r:id="rId28"/>
    <p:sldId id="340" r:id="rId29"/>
    <p:sldId id="341" r:id="rId30"/>
    <p:sldId id="323" r:id="rId31"/>
    <p:sldId id="324" r:id="rId32"/>
    <p:sldId id="342" r:id="rId33"/>
    <p:sldId id="343"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392" autoAdjust="0"/>
  </p:normalViewPr>
  <p:slideViewPr>
    <p:cSldViewPr>
      <p:cViewPr varScale="1">
        <p:scale>
          <a:sx n="94" d="100"/>
          <a:sy n="94" d="100"/>
        </p:scale>
        <p:origin x="-47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2300" tIns="46150" rIns="92300" bIns="46150" numCol="1" anchor="t" anchorCtr="0" compatLnSpc="1">
            <a:prstTxWarp prst="textNoShape">
              <a:avLst/>
            </a:prstTxWarp>
          </a:bodyPr>
          <a:lstStyle>
            <a:lvl1pPr defTabSz="922338">
              <a:defRPr sz="1200"/>
            </a:lvl1pPr>
          </a:lstStyle>
          <a:p>
            <a:endParaRPr lang="en-US"/>
          </a:p>
        </p:txBody>
      </p:sp>
      <p:sp>
        <p:nvSpPr>
          <p:cNvPr id="3" name="Date Placeholder 2"/>
          <p:cNvSpPr>
            <a:spLocks noGrp="1"/>
          </p:cNvSpPr>
          <p:nvPr>
            <p:ph type="dt" sz="quarter" idx="1"/>
          </p:nvPr>
        </p:nvSpPr>
        <p:spPr bwMode="auto">
          <a:xfrm>
            <a:off x="3970338" y="0"/>
            <a:ext cx="3038475" cy="465138"/>
          </a:xfrm>
          <a:prstGeom prst="rect">
            <a:avLst/>
          </a:prstGeom>
          <a:noFill/>
          <a:ln w="9525">
            <a:noFill/>
            <a:miter lim="800000"/>
            <a:headEnd/>
            <a:tailEnd/>
          </a:ln>
        </p:spPr>
        <p:txBody>
          <a:bodyPr vert="horz" wrap="square" lIns="92300" tIns="46150" rIns="92300" bIns="46150" numCol="1" anchor="t" anchorCtr="0" compatLnSpc="1">
            <a:prstTxWarp prst="textNoShape">
              <a:avLst/>
            </a:prstTxWarp>
          </a:bodyPr>
          <a:lstStyle>
            <a:lvl1pPr algn="r" defTabSz="922338">
              <a:defRPr sz="1200"/>
            </a:lvl1pPr>
          </a:lstStyle>
          <a:p>
            <a:fld id="{9039800C-9A11-46A7-914F-114C0AEEDA91}" type="datetimeFigureOut">
              <a:rPr lang="en-US"/>
              <a:pPr/>
              <a:t>7/19/2011</a:t>
            </a:fld>
            <a:endParaRPr lang="en-US"/>
          </a:p>
        </p:txBody>
      </p:sp>
      <p:sp>
        <p:nvSpPr>
          <p:cNvPr id="4" name="Footer Placeholder 3"/>
          <p:cNvSpPr>
            <a:spLocks noGrp="1"/>
          </p:cNvSpPr>
          <p:nvPr>
            <p:ph type="ftr" sz="quarter" idx="2"/>
          </p:nvPr>
        </p:nvSpPr>
        <p:spPr bwMode="auto">
          <a:xfrm>
            <a:off x="0" y="8829675"/>
            <a:ext cx="3038475" cy="465138"/>
          </a:xfrm>
          <a:prstGeom prst="rect">
            <a:avLst/>
          </a:prstGeom>
          <a:noFill/>
          <a:ln w="9525">
            <a:noFill/>
            <a:miter lim="800000"/>
            <a:headEnd/>
            <a:tailEnd/>
          </a:ln>
        </p:spPr>
        <p:txBody>
          <a:bodyPr vert="horz" wrap="square" lIns="92300" tIns="46150" rIns="92300" bIns="46150" numCol="1" anchor="b" anchorCtr="0" compatLnSpc="1">
            <a:prstTxWarp prst="textNoShape">
              <a:avLst/>
            </a:prstTxWarp>
          </a:bodyPr>
          <a:lstStyle>
            <a:lvl1pPr defTabSz="922338">
              <a:defRPr sz="1200"/>
            </a:lvl1pPr>
          </a:lstStyle>
          <a:p>
            <a:endParaRPr lang="en-US"/>
          </a:p>
        </p:txBody>
      </p:sp>
      <p:sp>
        <p:nvSpPr>
          <p:cNvPr id="5" name="Slide Number Placeholder 4"/>
          <p:cNvSpPr>
            <a:spLocks noGrp="1"/>
          </p:cNvSpPr>
          <p:nvPr>
            <p:ph type="sldNum" sz="quarter" idx="3"/>
          </p:nvPr>
        </p:nvSpPr>
        <p:spPr bwMode="auto">
          <a:xfrm>
            <a:off x="3970338" y="8829675"/>
            <a:ext cx="3038475" cy="465138"/>
          </a:xfrm>
          <a:prstGeom prst="rect">
            <a:avLst/>
          </a:prstGeom>
          <a:noFill/>
          <a:ln w="9525">
            <a:noFill/>
            <a:miter lim="800000"/>
            <a:headEnd/>
            <a:tailEnd/>
          </a:ln>
        </p:spPr>
        <p:txBody>
          <a:bodyPr vert="horz" wrap="square" lIns="92300" tIns="46150" rIns="92300" bIns="46150" numCol="1" anchor="b" anchorCtr="0" compatLnSpc="1">
            <a:prstTxWarp prst="textNoShape">
              <a:avLst/>
            </a:prstTxWarp>
          </a:bodyPr>
          <a:lstStyle>
            <a:lvl1pPr algn="r" defTabSz="922338">
              <a:defRPr sz="1200"/>
            </a:lvl1pPr>
          </a:lstStyle>
          <a:p>
            <a:fld id="{742C5D90-1081-4C74-9FF1-094F9353E54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8475" cy="465138"/>
          </a:xfrm>
          <a:prstGeom prst="rect">
            <a:avLst/>
          </a:prstGeom>
          <a:noFill/>
          <a:ln w="9525">
            <a:noFill/>
            <a:miter lim="800000"/>
            <a:headEnd/>
            <a:tailEnd/>
          </a:ln>
        </p:spPr>
        <p:txBody>
          <a:bodyPr vert="horz" wrap="square" lIns="92300" tIns="46150" rIns="92300" bIns="46150" numCol="1" anchor="t" anchorCtr="0" compatLnSpc="1">
            <a:prstTxWarp prst="textNoShape">
              <a:avLst/>
            </a:prstTxWarp>
          </a:bodyPr>
          <a:lstStyle>
            <a:lvl1pPr defTabSz="922338">
              <a:defRPr sz="1200">
                <a:latin typeface="Calibri" pitchFamily="34" charset="0"/>
              </a:defRPr>
            </a:lvl1pPr>
          </a:lstStyle>
          <a:p>
            <a:endParaRPr lang="en-US"/>
          </a:p>
        </p:txBody>
      </p:sp>
      <p:sp>
        <p:nvSpPr>
          <p:cNvPr id="3" name="Date Placeholder 2"/>
          <p:cNvSpPr>
            <a:spLocks noGrp="1"/>
          </p:cNvSpPr>
          <p:nvPr>
            <p:ph type="dt" idx="1"/>
          </p:nvPr>
        </p:nvSpPr>
        <p:spPr bwMode="auto">
          <a:xfrm>
            <a:off x="3970338" y="0"/>
            <a:ext cx="3038475" cy="465138"/>
          </a:xfrm>
          <a:prstGeom prst="rect">
            <a:avLst/>
          </a:prstGeom>
          <a:noFill/>
          <a:ln w="9525">
            <a:noFill/>
            <a:miter lim="800000"/>
            <a:headEnd/>
            <a:tailEnd/>
          </a:ln>
        </p:spPr>
        <p:txBody>
          <a:bodyPr vert="horz" wrap="square" lIns="92300" tIns="46150" rIns="92300" bIns="46150" numCol="1" anchor="t" anchorCtr="0" compatLnSpc="1">
            <a:prstTxWarp prst="textNoShape">
              <a:avLst/>
            </a:prstTxWarp>
          </a:bodyPr>
          <a:lstStyle>
            <a:lvl1pPr algn="r" defTabSz="922338">
              <a:defRPr sz="1200">
                <a:latin typeface="Calibri" pitchFamily="34" charset="0"/>
              </a:defRPr>
            </a:lvl1pPr>
          </a:lstStyle>
          <a:p>
            <a:fld id="{EEC9D13A-FF5D-4C16-B738-80B685FC8AAB}" type="datetimeFigureOut">
              <a:rPr lang="en-US"/>
              <a:pPr/>
              <a:t>7/19/2011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bwMode="auto">
          <a:xfrm>
            <a:off x="701675" y="4416425"/>
            <a:ext cx="5607050" cy="4183063"/>
          </a:xfrm>
          <a:prstGeom prst="rect">
            <a:avLst/>
          </a:prstGeom>
          <a:noFill/>
          <a:ln w="9525">
            <a:noFill/>
            <a:miter lim="800000"/>
            <a:headEnd/>
            <a:tailEnd/>
          </a:ln>
        </p:spPr>
        <p:txBody>
          <a:bodyPr vert="horz" wrap="square" lIns="92300" tIns="46150" rIns="92300" bIns="4615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0" y="8829675"/>
            <a:ext cx="3038475" cy="465138"/>
          </a:xfrm>
          <a:prstGeom prst="rect">
            <a:avLst/>
          </a:prstGeom>
          <a:noFill/>
          <a:ln w="9525">
            <a:noFill/>
            <a:miter lim="800000"/>
            <a:headEnd/>
            <a:tailEnd/>
          </a:ln>
        </p:spPr>
        <p:txBody>
          <a:bodyPr vert="horz" wrap="square" lIns="92300" tIns="46150" rIns="92300" bIns="46150" numCol="1" anchor="b" anchorCtr="0" compatLnSpc="1">
            <a:prstTxWarp prst="textNoShape">
              <a:avLst/>
            </a:prstTxWarp>
          </a:bodyPr>
          <a:lstStyle>
            <a:lvl1pPr defTabSz="922338">
              <a:defRPr sz="1200">
                <a:latin typeface="Calibri" pitchFamily="34" charset="0"/>
              </a:defRPr>
            </a:lvl1pPr>
          </a:lstStyle>
          <a:p>
            <a:endParaRPr lang="en-US"/>
          </a:p>
        </p:txBody>
      </p:sp>
      <p:sp>
        <p:nvSpPr>
          <p:cNvPr id="7" name="Slide Number Placeholder 6"/>
          <p:cNvSpPr>
            <a:spLocks noGrp="1"/>
          </p:cNvSpPr>
          <p:nvPr>
            <p:ph type="sldNum" sz="quarter" idx="5"/>
          </p:nvPr>
        </p:nvSpPr>
        <p:spPr bwMode="auto">
          <a:xfrm>
            <a:off x="3970338" y="8829675"/>
            <a:ext cx="3038475" cy="465138"/>
          </a:xfrm>
          <a:prstGeom prst="rect">
            <a:avLst/>
          </a:prstGeom>
          <a:noFill/>
          <a:ln w="9525">
            <a:noFill/>
            <a:miter lim="800000"/>
            <a:headEnd/>
            <a:tailEnd/>
          </a:ln>
        </p:spPr>
        <p:txBody>
          <a:bodyPr vert="horz" wrap="square" lIns="92300" tIns="46150" rIns="92300" bIns="46150" numCol="1" anchor="b" anchorCtr="0" compatLnSpc="1">
            <a:prstTxWarp prst="textNoShape">
              <a:avLst/>
            </a:prstTxWarp>
          </a:bodyPr>
          <a:lstStyle>
            <a:lvl1pPr algn="r" defTabSz="922338">
              <a:defRPr sz="1200">
                <a:latin typeface="Calibri" pitchFamily="34" charset="0"/>
              </a:defRPr>
            </a:lvl1pPr>
          </a:lstStyle>
          <a:p>
            <a:fld id="{FDDD079C-8D4E-48DB-9436-038569B859B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leg1.state.va.us/cgi-bin/legp504.exe?000+cod+18.2-57.2"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leg1.state.va.us/cgi-bin/legp504.exe?000+cod+20-103" TargetMode="External"/><Relationship Id="rId3" Type="http://schemas.openxmlformats.org/officeDocument/2006/relationships/hyperlink" Target="http://leg1.state.va.us/cgi-bin/legp504.exe?000+cod+16.1-253" TargetMode="External"/><Relationship Id="rId7" Type="http://schemas.openxmlformats.org/officeDocument/2006/relationships/hyperlink" Target="http://leg1.state.va.us/cgi-bin/legp504.exe?000+cod+16.1-279.1"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leg1.state.va.us/cgi-bin/legp504.exe?000+cod+16.1-278.14" TargetMode="External"/><Relationship Id="rId5" Type="http://schemas.openxmlformats.org/officeDocument/2006/relationships/hyperlink" Target="http://leg1.state.va.us/cgi-bin/legp504.exe?000+cod+16.1-253.4" TargetMode="External"/><Relationship Id="rId4" Type="http://schemas.openxmlformats.org/officeDocument/2006/relationships/hyperlink" Target="http://leg1.state.va.us/cgi-bin/legp504.exe?000+cod+16.1-253.1"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p:txBody>
          <a:bodyPr/>
          <a:lstStyle/>
          <a:p>
            <a:pPr eaLnBrk="1" hangingPunct="1">
              <a:spcBef>
                <a:spcPct val="0"/>
              </a:spcBef>
            </a:pPr>
            <a:endParaRPr lang="en-US" smtClean="0"/>
          </a:p>
        </p:txBody>
      </p:sp>
      <p:sp>
        <p:nvSpPr>
          <p:cNvPr id="23556" name="Slide Number Placeholder 3"/>
          <p:cNvSpPr>
            <a:spLocks noGrp="1"/>
          </p:cNvSpPr>
          <p:nvPr>
            <p:ph type="sldNum" sz="quarter" idx="5"/>
          </p:nvPr>
        </p:nvSpPr>
        <p:spPr>
          <a:noFill/>
        </p:spPr>
        <p:txBody>
          <a:bodyPr/>
          <a:lstStyle/>
          <a:p>
            <a:fld id="{0BA040A3-E2C9-49BF-91CD-47F4CE5ED65B}"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5"/>
          </p:nvPr>
        </p:nvSpPr>
        <p:spPr>
          <a:noFill/>
        </p:spPr>
        <p:txBody>
          <a:bodyPr/>
          <a:lstStyle/>
          <a:p>
            <a:fld id="{ADB2B13A-9CCD-4BB2-AD63-73F1B1B41E7D}" type="slidenum">
              <a:rPr lang="en-US"/>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p:txBody>
          <a:bodyPr/>
          <a:lstStyle/>
          <a:p>
            <a:pPr>
              <a:defRPr/>
            </a:pPr>
            <a:r>
              <a:rPr lang="en-US" dirty="0" smtClean="0"/>
              <a:t>“OR” indicates removal of the warrant requirement.  There were no changes to the law regarding the Magistrate’s presumptions for either the Family Abuse or Non-Family Abuse EPOs:</a:t>
            </a:r>
          </a:p>
          <a:p>
            <a:pPr>
              <a:defRPr/>
            </a:pPr>
            <a:endParaRPr lang="en-US" dirty="0" smtClean="0"/>
          </a:p>
          <a:p>
            <a:pPr>
              <a:defRPr/>
            </a:pPr>
            <a:r>
              <a:rPr lang="en-US" dirty="0" smtClean="0"/>
              <a:t>§ 16.1-253.4. Emergency protective orders authorized in certain cases; penalty. </a:t>
            </a:r>
          </a:p>
          <a:p>
            <a:pPr>
              <a:defRPr/>
            </a:pPr>
            <a:r>
              <a:rPr lang="en-US" dirty="0" smtClean="0"/>
              <a:t>A. Any judge of a circuit court, general district court, juvenile and domestic relations district court or magistrate may issue a written or oral ex parte emergency protective order pursuant to this section in order to protect the health or safety of any person. </a:t>
            </a:r>
          </a:p>
          <a:p>
            <a:pPr>
              <a:defRPr/>
            </a:pPr>
            <a:r>
              <a:rPr lang="en-US" dirty="0" smtClean="0"/>
              <a:t>B. When a law-enforcement officer or an allegedly abused person asserts under oath to a judge or magistrate, and on that assertion or other evidence the judge or magistrate (i) finds that a warrant for a violation of § </a:t>
            </a:r>
            <a:r>
              <a:rPr lang="en-US" u="sng" dirty="0" smtClean="0">
                <a:hlinkClick r:id="rId3"/>
              </a:rPr>
              <a:t>18.2-57.2</a:t>
            </a:r>
            <a:r>
              <a:rPr lang="en-US" dirty="0" smtClean="0"/>
              <a:t> has been issued or issues a warrant for violation of § </a:t>
            </a:r>
            <a:r>
              <a:rPr lang="en-US" u="sng" dirty="0" smtClean="0">
                <a:hlinkClick r:id="rId3"/>
              </a:rPr>
              <a:t>18.2-57.2</a:t>
            </a:r>
            <a:r>
              <a:rPr lang="en-US" dirty="0" smtClean="0"/>
              <a:t> and finds that there is probable danger of further acts of family abuse against a family or household member by the respondent or (ii) finds that reasonable grounds exist to believe that the respondent has committed family abuse and there is probable danger of a further such offense against a family or household member by the respondent, the judge or magistrate shall issue an ex parte emergency protective order, except if the respondent is a minor, an emergency protective order shall not be required, imposing one or more of the following conditions on the respondent: </a:t>
            </a:r>
          </a:p>
          <a:p>
            <a:pPr>
              <a:defRPr/>
            </a:pPr>
            <a:r>
              <a:rPr lang="en-US" dirty="0" smtClean="0"/>
              <a:t>1. Prohibiting acts of family abuse </a:t>
            </a:r>
            <a:r>
              <a:rPr lang="en-US" i="1" dirty="0" smtClean="0"/>
              <a:t>or criminal offenses that result in injury to person or property</a:t>
            </a:r>
            <a:r>
              <a:rPr lang="en-US" dirty="0" smtClean="0"/>
              <a:t>; </a:t>
            </a:r>
          </a:p>
          <a:p>
            <a:pPr>
              <a:defRPr/>
            </a:pPr>
            <a:r>
              <a:rPr lang="en-US" dirty="0" smtClean="0"/>
              <a:t>2. Prohibiting such contacts by the respondent with family or household members of the respondent as the judge or magistrate deems necessary to protect the safety of such persons; and </a:t>
            </a:r>
          </a:p>
          <a:p>
            <a:pPr>
              <a:defRPr/>
            </a:pPr>
            <a:r>
              <a:rPr lang="en-US" dirty="0" smtClean="0"/>
              <a:t>3. Granting the family or household member possession of the premises occupied by the parties to the exclusion of the respondent; however, no such grant of possession shall affect title to any real or personal property. </a:t>
            </a:r>
          </a:p>
          <a:p>
            <a:pPr>
              <a:defRPr/>
            </a:pPr>
            <a:endParaRPr lang="en-US" dirty="0" smtClean="0"/>
          </a:p>
          <a:p>
            <a:pPr>
              <a:defRPr/>
            </a:pPr>
            <a:r>
              <a:rPr lang="en-US" dirty="0" smtClean="0"/>
              <a:t>When the judge or magistrate considers the issuance of an emergency protective order pursuant to clause (i) he shall presume that there is probable danger of further acts of family abuse against a family or household member by the respondent unless the presumption is rebutted by the allegedly abused person. </a:t>
            </a:r>
          </a:p>
          <a:p>
            <a:pPr>
              <a:defRPr/>
            </a:pPr>
            <a:endParaRPr lang="en-US" dirty="0" smtClean="0"/>
          </a:p>
          <a:p>
            <a:pPr>
              <a:defRPr/>
            </a:pPr>
            <a:r>
              <a:rPr lang="en-US" dirty="0" smtClean="0"/>
              <a:t>§ 19.2-152.8. Emergency protective orders authorized.</a:t>
            </a:r>
          </a:p>
          <a:p>
            <a:pPr marL="228600" indent="-228600">
              <a:buFontTx/>
              <a:buAutoNum type="alphaUcPeriod"/>
              <a:defRPr/>
            </a:pPr>
            <a:r>
              <a:rPr lang="en-US" dirty="0" smtClean="0"/>
              <a:t>Any judge of a circuit court, general district court, juvenile and domestic relations district court or magistrate may issue a written or oral ex parte emergency protective order pursuant to this section in order to protect the health or safety of any person.</a:t>
            </a:r>
          </a:p>
          <a:p>
            <a:pPr>
              <a:defRPr/>
            </a:pPr>
            <a:r>
              <a:rPr lang="en-US" dirty="0" smtClean="0"/>
              <a:t>B. When a law-enforcement officer </a:t>
            </a:r>
            <a:r>
              <a:rPr lang="en-US" i="1" dirty="0" smtClean="0"/>
              <a:t>or an </a:t>
            </a:r>
            <a:r>
              <a:rPr lang="en-US" dirty="0" smtClean="0"/>
              <a:t>alleged victim asserts under oath to a judge or</a:t>
            </a:r>
          </a:p>
          <a:p>
            <a:pPr>
              <a:defRPr/>
            </a:pPr>
            <a:r>
              <a:rPr lang="en-US" dirty="0" smtClean="0"/>
              <a:t>magistrate that such person is being or has been subjected to or a criminal offense resulting in a</a:t>
            </a:r>
          </a:p>
          <a:p>
            <a:pPr>
              <a:defRPr/>
            </a:pPr>
            <a:r>
              <a:rPr lang="en-US" dirty="0" smtClean="0"/>
              <a:t>serious bodily injury to the alleged victim </a:t>
            </a:r>
            <a:r>
              <a:rPr lang="en-US" i="1" dirty="0" smtClean="0"/>
              <a:t>an act of violence, force, or threat </a:t>
            </a:r>
            <a:r>
              <a:rPr lang="en-US" dirty="0" smtClean="0"/>
              <a:t>and on that assertion or</a:t>
            </a:r>
          </a:p>
          <a:p>
            <a:pPr>
              <a:defRPr/>
            </a:pPr>
            <a:r>
              <a:rPr lang="en-US" dirty="0" smtClean="0"/>
              <a:t>other evidence the judge or magistrate finds that (i) there is probable danger of a further such</a:t>
            </a:r>
            <a:endParaRPr lang="en-US" strike="sngStrike" dirty="0" smtClean="0"/>
          </a:p>
          <a:p>
            <a:pPr>
              <a:defRPr/>
            </a:pPr>
            <a:r>
              <a:rPr lang="en-US" i="1" dirty="0" smtClean="0"/>
              <a:t>act </a:t>
            </a:r>
            <a:r>
              <a:rPr lang="en-US" dirty="0" smtClean="0"/>
              <a:t>being committed by the respondent against the alleged victim </a:t>
            </a:r>
            <a:r>
              <a:rPr lang="en-US" i="1" dirty="0" smtClean="0"/>
              <a:t>or</a:t>
            </a:r>
            <a:r>
              <a:rPr lang="en-US" dirty="0" smtClean="0"/>
              <a:t> (ii) a </a:t>
            </a:r>
            <a:r>
              <a:rPr lang="en-US" i="1" dirty="0" smtClean="0"/>
              <a:t>petition or</a:t>
            </a:r>
            <a:r>
              <a:rPr lang="en-US" dirty="0" smtClean="0"/>
              <a:t> warrant for</a:t>
            </a:r>
          </a:p>
          <a:p>
            <a:pPr>
              <a:defRPr/>
            </a:pPr>
            <a:r>
              <a:rPr lang="en-US" dirty="0" smtClean="0"/>
              <a:t>the arrest of the respondent has been issued </a:t>
            </a:r>
            <a:r>
              <a:rPr lang="en-US" i="1" dirty="0" smtClean="0"/>
              <a:t>for any criminal offense resulting from the commission of</a:t>
            </a:r>
          </a:p>
          <a:p>
            <a:pPr>
              <a:defRPr/>
            </a:pPr>
            <a:r>
              <a:rPr lang="en-US" i="1" dirty="0" smtClean="0"/>
              <a:t>an act of violence, force, or threat, </a:t>
            </a:r>
            <a:r>
              <a:rPr lang="en-US" dirty="0" smtClean="0"/>
              <a:t>the judge or magistrate shall issue an ex parte emergency protective</a:t>
            </a:r>
          </a:p>
          <a:p>
            <a:pPr>
              <a:defRPr/>
            </a:pPr>
            <a:r>
              <a:rPr lang="en-US" dirty="0" smtClean="0"/>
              <a:t>order imposing one or more of the following conditions on the respondent:</a:t>
            </a:r>
          </a:p>
          <a:p>
            <a:pPr>
              <a:defRPr/>
            </a:pPr>
            <a:r>
              <a:rPr lang="en-US" dirty="0" smtClean="0"/>
              <a:t>1. Prohibiting acts of violence, </a:t>
            </a:r>
            <a:r>
              <a:rPr lang="en-US" i="1" dirty="0" smtClean="0"/>
              <a:t>force, or threat or criminal offenses resulting in injury to person or property;</a:t>
            </a:r>
          </a:p>
          <a:p>
            <a:pPr>
              <a:defRPr/>
            </a:pPr>
            <a:r>
              <a:rPr lang="en-US" dirty="0" smtClean="0"/>
              <a:t>2. Prohibiting such contacts by the respondent with the alleged victim of such crime or such person's</a:t>
            </a:r>
          </a:p>
          <a:p>
            <a:pPr>
              <a:defRPr/>
            </a:pPr>
            <a:r>
              <a:rPr lang="en-US" dirty="0" smtClean="0"/>
              <a:t>family or household members as the judge or magistrate deems necessary to protect the safety of such</a:t>
            </a:r>
          </a:p>
          <a:p>
            <a:pPr>
              <a:defRPr/>
            </a:pPr>
            <a:r>
              <a:rPr lang="en-US" dirty="0" smtClean="0"/>
              <a:t>persons; and</a:t>
            </a:r>
          </a:p>
          <a:p>
            <a:pPr>
              <a:defRPr/>
            </a:pPr>
            <a:r>
              <a:rPr lang="en-US" dirty="0" smtClean="0"/>
              <a:t>3. Such other conditions as the judge or magistrate deems necessary to prevent </a:t>
            </a:r>
            <a:r>
              <a:rPr lang="en-US" i="1" dirty="0" smtClean="0"/>
              <a:t>(i) </a:t>
            </a:r>
            <a:r>
              <a:rPr lang="en-US" dirty="0" smtClean="0"/>
              <a:t>acts of </a:t>
            </a:r>
            <a:r>
              <a:rPr lang="en-US" i="1" dirty="0" smtClean="0"/>
              <a:t>violence, force, or threat, (ii) </a:t>
            </a:r>
            <a:r>
              <a:rPr lang="en-US" dirty="0" smtClean="0"/>
              <a:t>criminal offenses resulting in injury to person or property, or </a:t>
            </a:r>
            <a:r>
              <a:rPr lang="en-US" i="1" dirty="0" smtClean="0"/>
              <a:t>(iii) </a:t>
            </a:r>
            <a:r>
              <a:rPr lang="en-US" dirty="0" smtClean="0"/>
              <a:t>communication or other contact of any kind by the respondent</a:t>
            </a:r>
            <a:r>
              <a:rPr lang="en-US" i="1" dirty="0" smtClean="0"/>
              <a:t>.</a:t>
            </a:r>
            <a:endParaRPr lang="en-US" dirty="0" smtClean="0"/>
          </a:p>
          <a:p>
            <a:pPr>
              <a:defRPr/>
            </a:pPr>
            <a:endParaRPr lang="en-US" dirty="0" smtClean="0"/>
          </a:p>
        </p:txBody>
      </p:sp>
      <p:sp>
        <p:nvSpPr>
          <p:cNvPr id="4" name="Slide Number Placeholder 3"/>
          <p:cNvSpPr>
            <a:spLocks noGrp="1"/>
          </p:cNvSpPr>
          <p:nvPr>
            <p:ph type="sldNum" sz="quarter" idx="5"/>
          </p:nvPr>
        </p:nvSpPr>
        <p:spPr>
          <a:noFill/>
        </p:spPr>
        <p:txBody>
          <a:bodyPr/>
          <a:lstStyle/>
          <a:p>
            <a:fld id="{149C7453-D56B-492F-B9F5-1F4F912F5DA2}" type="slidenum">
              <a:rPr lang="en-US"/>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p:txBody>
          <a:bodyPr/>
          <a:lstStyle/>
          <a:p>
            <a:r>
              <a:rPr lang="en-US" smtClean="0"/>
              <a:t>“OR”---removal of the warrant requirement</a:t>
            </a:r>
          </a:p>
        </p:txBody>
      </p:sp>
      <p:sp>
        <p:nvSpPr>
          <p:cNvPr id="4" name="Slide Number Placeholder 3"/>
          <p:cNvSpPr>
            <a:spLocks noGrp="1"/>
          </p:cNvSpPr>
          <p:nvPr>
            <p:ph type="sldNum" sz="quarter" idx="5"/>
          </p:nvPr>
        </p:nvSpPr>
        <p:spPr>
          <a:noFill/>
        </p:spPr>
        <p:txBody>
          <a:bodyPr/>
          <a:lstStyle/>
          <a:p>
            <a:fld id="{23362C74-A74A-4B0E-87D1-5ECF49A698CD}" type="slidenum">
              <a:rPr lang="en-US"/>
              <a:pPr/>
              <a:t>17</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p:txBody>
          <a:bodyPr/>
          <a:lstStyle/>
          <a:p>
            <a:r>
              <a:rPr lang="en-US" smtClean="0"/>
              <a:t>“OR”---removal of the warrant requirement</a:t>
            </a:r>
          </a:p>
        </p:txBody>
      </p:sp>
      <p:sp>
        <p:nvSpPr>
          <p:cNvPr id="4" name="Slide Number Placeholder 3"/>
          <p:cNvSpPr>
            <a:spLocks noGrp="1"/>
          </p:cNvSpPr>
          <p:nvPr>
            <p:ph type="sldNum" sz="quarter" idx="5"/>
          </p:nvPr>
        </p:nvSpPr>
        <p:spPr>
          <a:noFill/>
        </p:spPr>
        <p:txBody>
          <a:bodyPr/>
          <a:lstStyle/>
          <a:p>
            <a:fld id="{7C25E33C-5F2E-4220-ABEA-8F6F4D11CEE7}" type="slidenum">
              <a:rPr lang="en-US"/>
              <a:pPr/>
              <a:t>18</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5"/>
          </p:nvPr>
        </p:nvSpPr>
        <p:spPr>
          <a:noFill/>
        </p:spPr>
        <p:txBody>
          <a:bodyPr/>
          <a:lstStyle/>
          <a:p>
            <a:fld id="{776944FF-BAF3-44AD-ABB8-F3F5FFF672A3}" type="slidenum">
              <a:rPr lang="en-US"/>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337050"/>
          </a:xfrm>
        </p:spPr>
        <p:txBody>
          <a:bodyPr/>
          <a:lstStyle/>
          <a:p>
            <a:pPr>
              <a:defRPr/>
            </a:pPr>
            <a:r>
              <a:rPr lang="en-US" dirty="0" smtClean="0"/>
              <a:t>any person who violates any provision of a protective order issued pursuant to §§ </a:t>
            </a:r>
            <a:r>
              <a:rPr lang="en-US" dirty="0" smtClean="0">
                <a:hlinkClick r:id="rId3" action="ppaction://hlinkfile"/>
              </a:rPr>
              <a:t>16.1-253</a:t>
            </a:r>
            <a:r>
              <a:rPr lang="en-US" dirty="0" smtClean="0"/>
              <a:t>, </a:t>
            </a:r>
            <a:r>
              <a:rPr lang="en-US" dirty="0" smtClean="0">
                <a:hlinkClick r:id="rId4" action="ppaction://hlinkfile"/>
              </a:rPr>
              <a:t>16.1-253.1</a:t>
            </a:r>
            <a:r>
              <a:rPr lang="en-US" dirty="0" smtClean="0"/>
              <a:t>, </a:t>
            </a:r>
            <a:r>
              <a:rPr lang="en-US" dirty="0" smtClean="0">
                <a:hlinkClick r:id="rId5" action="ppaction://hlinkfile"/>
              </a:rPr>
              <a:t>16.1-253.4</a:t>
            </a:r>
            <a:r>
              <a:rPr lang="en-US" dirty="0" smtClean="0"/>
              <a:t>, </a:t>
            </a:r>
            <a:r>
              <a:rPr lang="en-US" dirty="0" smtClean="0">
                <a:hlinkClick r:id="rId6" action="ppaction://hlinkfile"/>
              </a:rPr>
              <a:t>16.1-278.14</a:t>
            </a:r>
            <a:r>
              <a:rPr lang="en-US" dirty="0" smtClean="0"/>
              <a:t>, </a:t>
            </a:r>
            <a:r>
              <a:rPr lang="en-US" dirty="0" smtClean="0">
                <a:hlinkClick r:id="rId7" action="ppaction://hlinkfile"/>
              </a:rPr>
              <a:t>16.1-279.1</a:t>
            </a:r>
            <a:r>
              <a:rPr lang="en-US" dirty="0" smtClean="0"/>
              <a:t> or subsection B of § </a:t>
            </a:r>
            <a:r>
              <a:rPr lang="en-US" dirty="0" smtClean="0">
                <a:hlinkClick r:id="rId8" action="ppaction://hlinkfile"/>
              </a:rPr>
              <a:t>20-103</a:t>
            </a:r>
            <a:r>
              <a:rPr lang="en-US" dirty="0" smtClean="0"/>
              <a:t>, which </a:t>
            </a:r>
            <a:r>
              <a:rPr lang="en-US" b="1" dirty="0" smtClean="0"/>
              <a:t>prohibits such person from going or remaining upon land, buildings or premises or from further acts of family abuse</a:t>
            </a:r>
            <a:r>
              <a:rPr lang="en-US" dirty="0" smtClean="0"/>
              <a:t>, or which </a:t>
            </a:r>
            <a:r>
              <a:rPr lang="en-US" b="1" dirty="0" smtClean="0"/>
              <a:t>prohibits contacts between the respondent and the respondent's family or household member</a:t>
            </a:r>
            <a:r>
              <a:rPr lang="en-US" dirty="0" smtClean="0"/>
              <a:t> as the court deems appropriate is </a:t>
            </a:r>
            <a:r>
              <a:rPr lang="en-US" b="1" dirty="0" smtClean="0"/>
              <a:t>guilty of a Class 1 misdemeanor</a:t>
            </a:r>
            <a:r>
              <a:rPr lang="en-US" dirty="0" smtClean="0"/>
              <a:t>. </a:t>
            </a:r>
          </a:p>
          <a:p>
            <a:pPr>
              <a:defRPr/>
            </a:pPr>
            <a:endParaRPr lang="en-US" dirty="0" smtClean="0"/>
          </a:p>
          <a:p>
            <a:pPr>
              <a:defRPr/>
            </a:pPr>
            <a:r>
              <a:rPr lang="en-US" dirty="0" smtClean="0"/>
              <a:t>Any person </a:t>
            </a:r>
            <a:r>
              <a:rPr lang="en-US" b="1" dirty="0" smtClean="0"/>
              <a:t>convicted of a 2</a:t>
            </a:r>
            <a:r>
              <a:rPr lang="en-US" b="1" baseline="30000" dirty="0" smtClean="0"/>
              <a:t>nd</a:t>
            </a:r>
            <a:r>
              <a:rPr lang="en-US" b="1" dirty="0" smtClean="0"/>
              <a:t> offense of violating a protective order</a:t>
            </a:r>
            <a:r>
              <a:rPr lang="en-US" dirty="0" smtClean="0"/>
              <a:t>, when the offense is committed </a:t>
            </a:r>
            <a:r>
              <a:rPr lang="en-US" b="1" dirty="0" smtClean="0"/>
              <a:t>within 5 years of the prior conviction</a:t>
            </a:r>
            <a:r>
              <a:rPr lang="en-US" dirty="0" smtClean="0"/>
              <a:t> </a:t>
            </a:r>
            <a:r>
              <a:rPr lang="en-US" b="1" u="sng" dirty="0" smtClean="0"/>
              <a:t>and</a:t>
            </a:r>
            <a:r>
              <a:rPr lang="en-US" dirty="0" smtClean="0"/>
              <a:t> when </a:t>
            </a:r>
            <a:r>
              <a:rPr lang="en-US" b="1" dirty="0" smtClean="0"/>
              <a:t>either the instant or prior offense was based on an act or threat of violence</a:t>
            </a:r>
            <a:r>
              <a:rPr lang="en-US" dirty="0" smtClean="0"/>
              <a:t>, must serve a </a:t>
            </a:r>
            <a:r>
              <a:rPr lang="en-US" b="1" dirty="0" smtClean="0"/>
              <a:t>mandatory minimum term of confinement of 60 days</a:t>
            </a:r>
            <a:r>
              <a:rPr lang="en-US" dirty="0" smtClean="0"/>
              <a:t>. </a:t>
            </a:r>
          </a:p>
          <a:p>
            <a:pPr>
              <a:defRPr/>
            </a:pPr>
            <a:endParaRPr lang="en-US" dirty="0" smtClean="0"/>
          </a:p>
          <a:p>
            <a:pPr>
              <a:defRPr/>
            </a:pPr>
            <a:r>
              <a:rPr lang="en-US" dirty="0" smtClean="0"/>
              <a:t>Any person convicted of a </a:t>
            </a:r>
            <a:r>
              <a:rPr lang="en-US" b="1" dirty="0" smtClean="0"/>
              <a:t>3</a:t>
            </a:r>
            <a:r>
              <a:rPr lang="en-US" b="1" baseline="30000" dirty="0" smtClean="0"/>
              <a:t>rd</a:t>
            </a:r>
            <a:r>
              <a:rPr lang="en-US" b="1" dirty="0" smtClean="0"/>
              <a:t> or subsequent offense of violating a protective order</a:t>
            </a:r>
            <a:r>
              <a:rPr lang="en-US" dirty="0" smtClean="0"/>
              <a:t>, when the offense is committed </a:t>
            </a:r>
            <a:r>
              <a:rPr lang="en-US" b="1" dirty="0" smtClean="0"/>
              <a:t>within 20 years of the 1</a:t>
            </a:r>
            <a:r>
              <a:rPr lang="en-US" b="1" baseline="30000" dirty="0" smtClean="0"/>
              <a:t>st</a:t>
            </a:r>
            <a:r>
              <a:rPr lang="en-US" b="1" dirty="0" smtClean="0"/>
              <a:t> conviction</a:t>
            </a:r>
            <a:r>
              <a:rPr lang="en-US" dirty="0" smtClean="0"/>
              <a:t> </a:t>
            </a:r>
            <a:r>
              <a:rPr lang="en-US" b="1" u="sng" dirty="0" smtClean="0"/>
              <a:t>and</a:t>
            </a:r>
            <a:r>
              <a:rPr lang="en-US" dirty="0" smtClean="0"/>
              <a:t> when </a:t>
            </a:r>
            <a:r>
              <a:rPr lang="en-US" b="1" dirty="0" smtClean="0"/>
              <a:t>either the instant or 1 of the prior offenses was based on an act or threat of violence</a:t>
            </a:r>
            <a:r>
              <a:rPr lang="en-US" dirty="0" smtClean="0"/>
              <a:t> is </a:t>
            </a:r>
            <a:r>
              <a:rPr lang="en-US" b="1" dirty="0" smtClean="0"/>
              <a:t>guilty of a Class 6 felony </a:t>
            </a:r>
            <a:r>
              <a:rPr lang="en-US" dirty="0" smtClean="0"/>
              <a:t>and the punishment shall include a </a:t>
            </a:r>
            <a:r>
              <a:rPr lang="en-US" b="1" dirty="0" smtClean="0"/>
              <a:t>mandatory minimum term of confinement of 6 months</a:t>
            </a:r>
            <a:r>
              <a:rPr lang="en-US" dirty="0" smtClean="0"/>
              <a:t>. </a:t>
            </a:r>
          </a:p>
          <a:p>
            <a:pPr>
              <a:defRPr/>
            </a:pPr>
            <a:endParaRPr lang="en-US" i="1" dirty="0" smtClean="0"/>
          </a:p>
          <a:p>
            <a:pPr>
              <a:defRPr/>
            </a:pPr>
            <a:r>
              <a:rPr lang="en-US" i="1" dirty="0" smtClean="0"/>
              <a:t>If the respondent commits an assault and battery upon any party protected by the protective order resulting in serious bodily injury to the party, he is guilty of a Class 6 felony. Any person who violates such a protective order by furtively entering the home of any protected party while the party is present, or by entering and remaining in the home of the protected party until the party arrives, is guilty of a Class 6 felony, in addition to any other penalty provided by law.</a:t>
            </a:r>
            <a:endParaRPr lang="en-US" dirty="0" smtClean="0"/>
          </a:p>
          <a:p>
            <a:pPr>
              <a:defRPr/>
            </a:pPr>
            <a:endParaRPr lang="en-US" i="1" dirty="0" smtClean="0"/>
          </a:p>
          <a:p>
            <a:pPr>
              <a:defRPr/>
            </a:pPr>
            <a:r>
              <a:rPr lang="en-US" i="1" dirty="0" smtClean="0"/>
              <a:t>Upon conviction of any offense hereunder for which a mandatory minimum term of confinement is not specified, the person shall be sentenced to a term of confinement and in no case shall the entire term imposed be suspended.</a:t>
            </a:r>
            <a:endParaRPr lang="en-US" dirty="0" smtClean="0"/>
          </a:p>
          <a:p>
            <a:pPr>
              <a:defRPr/>
            </a:pPr>
            <a:endParaRPr lang="en-US" dirty="0" smtClean="0"/>
          </a:p>
          <a:p>
            <a:pPr>
              <a:defRPr/>
            </a:pPr>
            <a:endParaRPr lang="en-US" dirty="0"/>
          </a:p>
        </p:txBody>
      </p:sp>
      <p:sp>
        <p:nvSpPr>
          <p:cNvPr id="4" name="Slide Number Placeholder 3"/>
          <p:cNvSpPr>
            <a:spLocks noGrp="1"/>
          </p:cNvSpPr>
          <p:nvPr>
            <p:ph type="sldNum" sz="quarter" idx="5"/>
          </p:nvPr>
        </p:nvSpPr>
        <p:spPr>
          <a:noFill/>
        </p:spPr>
        <p:txBody>
          <a:bodyPr/>
          <a:lstStyle/>
          <a:p>
            <a:fld id="{D849656B-D6C8-4E91-B9E2-61B042B6FB19}" type="slidenum">
              <a:rPr lang="en-US"/>
              <a:pPr/>
              <a:t>20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337050"/>
          </a:xfrm>
        </p:spPr>
        <p:txBody>
          <a:bodyPr/>
          <a:lstStyle/>
          <a:p>
            <a:pPr>
              <a:defRPr/>
            </a:pPr>
            <a:endParaRPr lang="en-US" dirty="0"/>
          </a:p>
        </p:txBody>
      </p:sp>
      <p:sp>
        <p:nvSpPr>
          <p:cNvPr id="4" name="Slide Number Placeholder 3"/>
          <p:cNvSpPr>
            <a:spLocks noGrp="1"/>
          </p:cNvSpPr>
          <p:nvPr>
            <p:ph type="sldNum" sz="quarter" idx="5"/>
          </p:nvPr>
        </p:nvSpPr>
        <p:spPr>
          <a:noFill/>
        </p:spPr>
        <p:txBody>
          <a:bodyPr/>
          <a:lstStyle/>
          <a:p>
            <a:fld id="{ADA926F3-DB7C-45B2-AB6A-A9B590EFCFD5}" type="slidenum">
              <a:rPr lang="en-US"/>
              <a:pPr/>
              <a:t>21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337050"/>
          </a:xfrm>
        </p:spPr>
        <p:txBody>
          <a:bodyPr/>
          <a:lstStyle/>
          <a:p>
            <a:pPr>
              <a:defRPr/>
            </a:pPr>
            <a:endParaRPr lang="en-US" dirty="0"/>
          </a:p>
        </p:txBody>
      </p:sp>
      <p:sp>
        <p:nvSpPr>
          <p:cNvPr id="4" name="Slide Number Placeholder 3"/>
          <p:cNvSpPr>
            <a:spLocks noGrp="1"/>
          </p:cNvSpPr>
          <p:nvPr>
            <p:ph type="sldNum" sz="quarter" idx="5"/>
          </p:nvPr>
        </p:nvSpPr>
        <p:spPr>
          <a:noFill/>
        </p:spPr>
        <p:txBody>
          <a:bodyPr/>
          <a:lstStyle/>
          <a:p>
            <a:fld id="{AA4D199A-49FA-4832-87E3-0EFF6AFCC208}" type="slidenum">
              <a:rPr lang="en-US"/>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337050"/>
          </a:xfrm>
        </p:spPr>
        <p:txBody>
          <a:bodyPr/>
          <a:lstStyle/>
          <a:p>
            <a:pPr>
              <a:defRPr/>
            </a:pPr>
            <a:endParaRPr lang="en-US" dirty="0"/>
          </a:p>
        </p:txBody>
      </p:sp>
      <p:sp>
        <p:nvSpPr>
          <p:cNvPr id="4" name="Slide Number Placeholder 3"/>
          <p:cNvSpPr>
            <a:spLocks noGrp="1"/>
          </p:cNvSpPr>
          <p:nvPr>
            <p:ph type="sldNum" sz="quarter" idx="5"/>
          </p:nvPr>
        </p:nvSpPr>
        <p:spPr>
          <a:noFill/>
        </p:spPr>
        <p:txBody>
          <a:bodyPr/>
          <a:lstStyle/>
          <a:p>
            <a:fld id="{C8671B45-6A49-4713-A77E-5252CA9CB8B8}" type="slidenum">
              <a:rPr lang="en-US"/>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675" y="4416425"/>
            <a:ext cx="5607050" cy="4337050"/>
          </a:xfrm>
        </p:spPr>
        <p:txBody>
          <a:bodyPr/>
          <a:lstStyle/>
          <a:p>
            <a:pPr>
              <a:defRPr/>
            </a:pPr>
            <a:endParaRPr lang="en-US" dirty="0"/>
          </a:p>
        </p:txBody>
      </p:sp>
      <p:sp>
        <p:nvSpPr>
          <p:cNvPr id="4" name="Slide Number Placeholder 3"/>
          <p:cNvSpPr>
            <a:spLocks noGrp="1"/>
          </p:cNvSpPr>
          <p:nvPr>
            <p:ph type="sldNum" sz="quarter" idx="5"/>
          </p:nvPr>
        </p:nvSpPr>
        <p:spPr>
          <a:noFill/>
        </p:spPr>
        <p:txBody>
          <a:bodyPr/>
          <a:lstStyle/>
          <a:p>
            <a:fld id="{B015053C-018B-4304-B760-45761DCCAC7D}" type="slidenum">
              <a:rPr lang="en-US"/>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5"/>
          </p:nvPr>
        </p:nvSpPr>
        <p:spPr>
          <a:noFill/>
        </p:spPr>
        <p:txBody>
          <a:bodyPr/>
          <a:lstStyle/>
          <a:p>
            <a:fld id="{C08FB9BE-B4B0-46C6-9AD6-D1FA306418D1}"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p:txBody>
          <a:bodyPr/>
          <a:lstStyle/>
          <a:p>
            <a:r>
              <a:rPr lang="en-US" smtClean="0"/>
              <a:t>.</a:t>
            </a:r>
          </a:p>
        </p:txBody>
      </p:sp>
      <p:sp>
        <p:nvSpPr>
          <p:cNvPr id="4" name="Slide Number Placeholder 3"/>
          <p:cNvSpPr>
            <a:spLocks noGrp="1"/>
          </p:cNvSpPr>
          <p:nvPr>
            <p:ph type="sldNum" sz="quarter" idx="5"/>
          </p:nvPr>
        </p:nvSpPr>
        <p:spPr>
          <a:noFill/>
        </p:spPr>
        <p:txBody>
          <a:bodyPr/>
          <a:lstStyle/>
          <a:p>
            <a:fld id="{00E93115-33F9-4468-B0CF-AE890B2FD7FA}" type="slidenum">
              <a:rPr lang="en-US"/>
              <a:pPr/>
              <a:t>30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p:spPr>
      </p:sp>
      <p:sp>
        <p:nvSpPr>
          <p:cNvPr id="67586" name="Notes Placeholder 2"/>
          <p:cNvSpPr>
            <a:spLocks noGrp="1"/>
          </p:cNvSpPr>
          <p:nvPr>
            <p:ph type="body" idx="1"/>
          </p:nvPr>
        </p:nvSpPr>
        <p:spPr/>
        <p:txBody>
          <a:bodyPr/>
          <a:lstStyle/>
          <a:p>
            <a:r>
              <a:rPr lang="en-US" smtClean="0"/>
              <a:t>Equal access and protections included consistency in terminology and language when feasible across PO statutes…see this in changes to language in provisions, prohibited behavior, etc.</a:t>
            </a:r>
          </a:p>
        </p:txBody>
      </p:sp>
      <p:sp>
        <p:nvSpPr>
          <p:cNvPr id="4" name="Slide Number Placeholder 3"/>
          <p:cNvSpPr>
            <a:spLocks noGrp="1"/>
          </p:cNvSpPr>
          <p:nvPr>
            <p:ph type="sldNum" sz="quarter" idx="5"/>
          </p:nvPr>
        </p:nvSpPr>
        <p:spPr>
          <a:noFill/>
        </p:spPr>
        <p:txBody>
          <a:bodyPr/>
          <a:lstStyle/>
          <a:p>
            <a:fld id="{C587BE05-8640-46E3-9F81-C75310DC1893}" type="slidenum">
              <a:rPr lang="en-US"/>
              <a:pPr/>
              <a:t>31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5"/>
          </p:nvPr>
        </p:nvSpPr>
        <p:spPr>
          <a:noFill/>
        </p:spPr>
        <p:txBody>
          <a:bodyPr/>
          <a:lstStyle/>
          <a:p>
            <a:fld id="{6F7B3019-0777-431A-8444-2A4A3F9D36AB}" type="slidenum">
              <a:rPr lang="en-US"/>
              <a:pPr/>
              <a:t>32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5"/>
          </p:nvPr>
        </p:nvSpPr>
        <p:spPr>
          <a:noFill/>
        </p:spPr>
        <p:txBody>
          <a:bodyPr/>
          <a:lstStyle/>
          <a:p>
            <a:fld id="{4F98594C-03EF-4BC1-9F86-344F840020A4}" type="slidenum">
              <a:rPr lang="en-US"/>
              <a:pPr/>
              <a:t>33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p:txBody>
          <a:bodyPr/>
          <a:lstStyle/>
          <a:p>
            <a:pPr eaLnBrk="1" hangingPunct="1">
              <a:spcBef>
                <a:spcPct val="0"/>
              </a:spcBef>
            </a:pPr>
            <a:endParaRPr lang="en-US" smtClean="0">
              <a:ea typeface="ＭＳ Ｐゴシック"/>
              <a:cs typeface="ＭＳ Ｐゴシック"/>
            </a:endParaRPr>
          </a:p>
        </p:txBody>
      </p:sp>
      <p:sp>
        <p:nvSpPr>
          <p:cNvPr id="27652" name="Slide Number Placeholder 3"/>
          <p:cNvSpPr>
            <a:spLocks noGrp="1"/>
          </p:cNvSpPr>
          <p:nvPr>
            <p:ph type="sldNum" sz="quarter" idx="5"/>
          </p:nvPr>
        </p:nvSpPr>
        <p:spPr>
          <a:noFill/>
        </p:spPr>
        <p:txBody>
          <a:bodyPr/>
          <a:lstStyle/>
          <a:p>
            <a:fld id="{8F04F8E4-9C71-4A8A-BF93-C9D7CBF0D79C}" type="slidenum">
              <a:rPr lang="en-US">
                <a:ea typeface="ＭＳ Ｐゴシック"/>
                <a:cs typeface="ＭＳ Ｐゴシック"/>
              </a:rPr>
              <a:pPr/>
              <a:t>3</a:t>
            </a:fld>
            <a:endParaRPr lang="en-US">
              <a:ea typeface="ＭＳ Ｐゴシック"/>
              <a:cs typeface="ＭＳ Ｐゴシック"/>
            </a:endParaRPr>
          </a:p>
        </p:txBody>
      </p:sp>
      <p:sp>
        <p:nvSpPr>
          <p:cNvPr id="27653" name="Footer Placeholder 4"/>
          <p:cNvSpPr>
            <a:spLocks noGrp="1"/>
          </p:cNvSpPr>
          <p:nvPr>
            <p:ph type="ftr" sz="quarter" idx="4"/>
          </p:nvPr>
        </p:nvSpPr>
        <p:spPr>
          <a:noFill/>
        </p:spPr>
        <p:txBody>
          <a:bodyPr/>
          <a:lstStyle/>
          <a:p>
            <a:endParaRPr lang="en-US">
              <a:ea typeface="ＭＳ Ｐゴシック"/>
              <a:cs typeface="ＭＳ Ｐゴシック"/>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p:txBody>
          <a:bodyPr/>
          <a:lstStyle/>
          <a:p>
            <a:r>
              <a:rPr lang="en-US" smtClean="0"/>
              <a:t>Equal access and protections included consistency in terminology and language when feasible across PO statutes…see this in changes to language in provisions, prohibited behavior, etc.</a:t>
            </a:r>
          </a:p>
        </p:txBody>
      </p:sp>
      <p:sp>
        <p:nvSpPr>
          <p:cNvPr id="4" name="Slide Number Placeholder 3"/>
          <p:cNvSpPr>
            <a:spLocks noGrp="1"/>
          </p:cNvSpPr>
          <p:nvPr>
            <p:ph type="sldNum" sz="quarter" idx="5"/>
          </p:nvPr>
        </p:nvSpPr>
        <p:spPr>
          <a:noFill/>
        </p:spPr>
        <p:txBody>
          <a:bodyPr/>
          <a:lstStyle/>
          <a:p>
            <a:fld id="{1408216A-978B-449D-BE74-492B070F8FE6}"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p:txBody>
          <a:bodyPr/>
          <a:lstStyle/>
          <a:p>
            <a:pPr eaLnBrk="1" hangingPunct="1">
              <a:spcBef>
                <a:spcPct val="0"/>
              </a:spcBef>
              <a:buFontTx/>
              <a:buChar char="•"/>
            </a:pPr>
            <a:r>
              <a:rPr lang="en-US" smtClean="0">
                <a:ea typeface="ＭＳ Ｐゴシック"/>
                <a:cs typeface="ＭＳ Ｐゴシック"/>
              </a:rPr>
              <a:t>  </a:t>
            </a:r>
          </a:p>
        </p:txBody>
      </p:sp>
      <p:sp>
        <p:nvSpPr>
          <p:cNvPr id="34820" name="Slide Number Placeholder 3"/>
          <p:cNvSpPr>
            <a:spLocks noGrp="1"/>
          </p:cNvSpPr>
          <p:nvPr>
            <p:ph type="sldNum" sz="quarter" idx="5"/>
          </p:nvPr>
        </p:nvSpPr>
        <p:spPr>
          <a:noFill/>
        </p:spPr>
        <p:txBody>
          <a:bodyPr/>
          <a:lstStyle/>
          <a:p>
            <a:fld id="{F7C58EFF-992E-4A14-A484-E2FCD48724CD}" type="slidenum">
              <a:rPr lang="en-US">
                <a:ea typeface="ＭＳ Ｐゴシック"/>
                <a:cs typeface="ＭＳ Ｐゴシック"/>
              </a:rPr>
              <a:pPr/>
              <a:t>5</a:t>
            </a:fld>
            <a:endParaRPr lang="en-US">
              <a:ea typeface="ＭＳ Ｐゴシック"/>
              <a:cs typeface="ＭＳ Ｐゴシック"/>
            </a:endParaRPr>
          </a:p>
        </p:txBody>
      </p:sp>
      <p:sp>
        <p:nvSpPr>
          <p:cNvPr id="34821" name="Footer Placeholder 4"/>
          <p:cNvSpPr>
            <a:spLocks noGrp="1"/>
          </p:cNvSpPr>
          <p:nvPr>
            <p:ph type="ftr" sz="quarter" idx="4"/>
          </p:nvPr>
        </p:nvSpPr>
        <p:spPr>
          <a:noFill/>
        </p:spPr>
        <p:txBody>
          <a:bodyPr/>
          <a:lstStyle/>
          <a:p>
            <a:endParaRPr lang="en-US">
              <a:ea typeface="ＭＳ Ｐゴシック"/>
              <a:cs typeface="ＭＳ Ｐゴシック"/>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p:txBody>
          <a:bodyPr/>
          <a:lstStyle/>
          <a:p>
            <a:pPr eaLnBrk="1" hangingPunct="1"/>
            <a:r>
              <a:rPr lang="en-US" smtClean="0"/>
              <a:t>§ 18.2-61. Rape. </a:t>
            </a:r>
          </a:p>
          <a:p>
            <a:pPr eaLnBrk="1" hangingPunct="1"/>
            <a:endParaRPr lang="en-US" smtClean="0"/>
          </a:p>
        </p:txBody>
      </p:sp>
      <p:sp>
        <p:nvSpPr>
          <p:cNvPr id="4" name="Slide Number Placeholder 3"/>
          <p:cNvSpPr>
            <a:spLocks noGrp="1"/>
          </p:cNvSpPr>
          <p:nvPr>
            <p:ph type="sldNum" sz="quarter" idx="5"/>
          </p:nvPr>
        </p:nvSpPr>
        <p:spPr>
          <a:noFill/>
        </p:spPr>
        <p:txBody>
          <a:bodyPr/>
          <a:lstStyle/>
          <a:p>
            <a:fld id="{30476A2C-EDC3-4E23-AEB3-0C33937535EB}"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p:txBody>
          <a:bodyPr/>
          <a:lstStyle/>
          <a:p>
            <a:pPr eaLnBrk="1" hangingPunct="1">
              <a:spcBef>
                <a:spcPct val="0"/>
              </a:spcBef>
              <a:buFontTx/>
              <a:buChar char="•"/>
            </a:pPr>
            <a:r>
              <a:rPr lang="en-US" smtClean="0">
                <a:ea typeface="ＭＳ Ｐゴシック"/>
                <a:cs typeface="ＭＳ Ｐゴシック"/>
              </a:rPr>
              <a:t>  **This is a significant change to the PPO statute (current language in EPO, PO).  It changes the “such other contacts between the parties” language that some judges were using as justification to issue mutual preliminary and subsequent “full” protective orders.   Again, a consistency issue—in some statutes the respondent with petitioner language was used, in others “between parties”…wanted it consistent across all statutes.</a:t>
            </a:r>
          </a:p>
        </p:txBody>
      </p:sp>
      <p:sp>
        <p:nvSpPr>
          <p:cNvPr id="34820" name="Slide Number Placeholder 3"/>
          <p:cNvSpPr>
            <a:spLocks noGrp="1"/>
          </p:cNvSpPr>
          <p:nvPr>
            <p:ph type="sldNum" sz="quarter" idx="5"/>
          </p:nvPr>
        </p:nvSpPr>
        <p:spPr>
          <a:noFill/>
        </p:spPr>
        <p:txBody>
          <a:bodyPr/>
          <a:lstStyle/>
          <a:p>
            <a:fld id="{36FC1CB5-7280-4019-9C45-F8BFA7EB3870}" type="slidenum">
              <a:rPr lang="en-US">
                <a:ea typeface="ＭＳ Ｐゴシック"/>
                <a:cs typeface="ＭＳ Ｐゴシック"/>
              </a:rPr>
              <a:pPr/>
              <a:t>7</a:t>
            </a:fld>
            <a:endParaRPr lang="en-US">
              <a:ea typeface="ＭＳ Ｐゴシック"/>
              <a:cs typeface="ＭＳ Ｐゴシック"/>
            </a:endParaRPr>
          </a:p>
        </p:txBody>
      </p:sp>
      <p:sp>
        <p:nvSpPr>
          <p:cNvPr id="34821" name="Footer Placeholder 4"/>
          <p:cNvSpPr>
            <a:spLocks noGrp="1"/>
          </p:cNvSpPr>
          <p:nvPr>
            <p:ph type="ftr" sz="quarter" idx="4"/>
          </p:nvPr>
        </p:nvSpPr>
        <p:spPr>
          <a:noFill/>
        </p:spPr>
        <p:txBody>
          <a:bodyPr/>
          <a:lstStyle/>
          <a:p>
            <a:endParaRPr lang="en-US">
              <a:ea typeface="ＭＳ Ｐゴシック"/>
              <a:cs typeface="ＭＳ Ｐゴシック"/>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p:txBody>
          <a:bodyPr/>
          <a:lstStyle/>
          <a:p>
            <a:endParaRPr lang="en-US" smtClean="0"/>
          </a:p>
        </p:txBody>
      </p:sp>
      <p:sp>
        <p:nvSpPr>
          <p:cNvPr id="4" name="Slide Number Placeholder 3"/>
          <p:cNvSpPr>
            <a:spLocks noGrp="1"/>
          </p:cNvSpPr>
          <p:nvPr>
            <p:ph type="sldNum" sz="quarter" idx="5"/>
          </p:nvPr>
        </p:nvSpPr>
        <p:spPr>
          <a:noFill/>
        </p:spPr>
        <p:txBody>
          <a:bodyPr/>
          <a:lstStyle/>
          <a:p>
            <a:fld id="{51C5548D-80C7-4899-99AC-440A8B4B23F8}" type="slidenum">
              <a:rPr lang="en-US"/>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p:txBody>
          <a:bodyPr/>
          <a:lstStyle/>
          <a:p>
            <a:pPr eaLnBrk="1" hangingPunct="1"/>
            <a:r>
              <a:rPr lang="en-US" i="1" smtClean="0"/>
              <a:t>§ 19.2-152.7:1. Definitions;  </a:t>
            </a:r>
            <a:r>
              <a:rPr lang="en-US" smtClean="0"/>
              <a:t>§ 18.2-61. Rape. </a:t>
            </a:r>
          </a:p>
          <a:p>
            <a:pPr eaLnBrk="1" hangingPunct="1"/>
            <a:endParaRPr lang="en-US" smtClean="0"/>
          </a:p>
          <a:p>
            <a:pPr eaLnBrk="1" hangingPunct="1"/>
            <a:endParaRPr lang="en-US" smtClean="0"/>
          </a:p>
        </p:txBody>
      </p:sp>
      <p:sp>
        <p:nvSpPr>
          <p:cNvPr id="4" name="Slide Number Placeholder 3"/>
          <p:cNvSpPr>
            <a:spLocks noGrp="1"/>
          </p:cNvSpPr>
          <p:nvPr>
            <p:ph type="sldNum" sz="quarter" idx="5"/>
          </p:nvPr>
        </p:nvSpPr>
        <p:spPr>
          <a:noFill/>
        </p:spPr>
        <p:txBody>
          <a:bodyPr/>
          <a:lstStyle/>
          <a:p>
            <a:fld id="{77D61179-3C38-4777-A84F-4E1038C1A7F7}" type="slidenum">
              <a:rPr lang="en-US"/>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D3347DF1-6E18-4ECB-B2C6-04C0B402CAD1}" type="datetime1">
              <a:rPr lang="en-US"/>
              <a:pPr>
                <a:defRPr/>
              </a:pPr>
              <a:t>7/19/2011</a:t>
            </a:fld>
            <a:endParaRPr lang="en-US" dirty="0"/>
          </a:p>
        </p:txBody>
      </p:sp>
      <p:sp>
        <p:nvSpPr>
          <p:cNvPr id="16" name="Footer Placeholder 16"/>
          <p:cNvSpPr>
            <a:spLocks noGrp="1"/>
          </p:cNvSpPr>
          <p:nvPr>
            <p:ph type="ftr" sz="quarter" idx="11"/>
          </p:nvPr>
        </p:nvSpPr>
        <p:spPr/>
        <p:txBody>
          <a:bodyPr/>
          <a:lstStyle>
            <a:lvl1pPr>
              <a:defRPr dirty="0"/>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BB8FB1D-42DE-4A34-AC4C-C395D9D255A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C78C70-BA45-4F88-8BB4-ED9C4D079E6F}" type="datetime1">
              <a:rPr lang="en-US"/>
              <a:pPr>
                <a:defRPr/>
              </a:pPr>
              <a:t>7/19/2011</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71B207-ACD7-4811-BED7-9C803939A9F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62296EA4-BE0B-449D-9557-1F351DCF1399}" type="slidenum">
              <a:rPr lang="en-US"/>
              <a:pPr>
                <a:defRPr/>
              </a:pPr>
              <a:t>‹#›</a:t>
            </a:fld>
            <a:endParaRPr lang="en-US" dirty="0"/>
          </a:p>
        </p:txBody>
      </p:sp>
      <p:sp>
        <p:nvSpPr>
          <p:cNvPr id="14" name="Date Placeholder 3"/>
          <p:cNvSpPr>
            <a:spLocks noGrp="1"/>
          </p:cNvSpPr>
          <p:nvPr>
            <p:ph type="dt" sz="half" idx="11"/>
          </p:nvPr>
        </p:nvSpPr>
        <p:spPr/>
        <p:txBody>
          <a:bodyPr/>
          <a:lstStyle>
            <a:lvl1pPr>
              <a:defRPr/>
            </a:lvl1pPr>
          </a:lstStyle>
          <a:p>
            <a:pPr>
              <a:defRPr/>
            </a:pPr>
            <a:fld id="{8AF09148-6D0A-4B24-AECA-797EF88A2397}" type="datetime1">
              <a:rPr lang="en-US"/>
              <a:pPr>
                <a:defRPr/>
              </a:pPr>
              <a:t>7/19/2011</a:t>
            </a:fld>
            <a:endParaRPr lang="en-US" dirty="0"/>
          </a:p>
        </p:txBody>
      </p:sp>
      <p:sp>
        <p:nvSpPr>
          <p:cNvPr id="15" name="Footer Placeholder 4"/>
          <p:cNvSpPr>
            <a:spLocks noGrp="1"/>
          </p:cNvSpPr>
          <p:nvPr>
            <p:ph type="ftr" sz="quarter" idx="12"/>
          </p:nvPr>
        </p:nvSpPr>
        <p:spPr/>
        <p:txBody>
          <a:bodyPr/>
          <a:lstStyle>
            <a:lvl1pPr>
              <a:defRPr dirty="0"/>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4D83340-A488-43F1-B5D1-7FB737668CD1}" type="datetime1">
              <a:rPr lang="en-US"/>
              <a:pPr>
                <a:defRPr/>
              </a:pPr>
              <a:t>7/19/2011</a:t>
            </a:fld>
            <a:endParaRPr lang="en-US" dirty="0"/>
          </a:p>
        </p:txBody>
      </p:sp>
      <p:sp>
        <p:nvSpPr>
          <p:cNvPr id="5" name="Footer Placeholder 4"/>
          <p:cNvSpPr>
            <a:spLocks noGrp="1"/>
          </p:cNvSpPr>
          <p:nvPr>
            <p:ph type="ftr" sz="quarter" idx="11"/>
          </p:nvPr>
        </p:nvSpPr>
        <p:spPr/>
        <p:txBody>
          <a:bodyPr/>
          <a:lstStyle>
            <a:lvl1pPr>
              <a:defRPr dirty="0"/>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3725275F-9331-4BDF-94D0-C683719BC9BB}"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dirty="0"/>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68924B3F-00FE-4B9F-8B5C-09E847DC5C99}" type="datetime1">
              <a:rPr lang="en-US"/>
              <a:pPr>
                <a:defRPr/>
              </a:pPr>
              <a:t>7/19/2011</a:t>
            </a:fld>
            <a:endParaRPr lang="en-US" dirty="0"/>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AAF2A9A8-EE3A-406C-BF1C-D40CB71087D6}"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E79917D3-0BEA-41F9-975E-3AB42E69CFE7}" type="datetime1">
              <a:rPr lang="en-US"/>
              <a:pPr>
                <a:defRPr/>
              </a:pPr>
              <a:t>7/19/2011</a:t>
            </a:fld>
            <a:endParaRPr lang="en-US" dirty="0"/>
          </a:p>
        </p:txBody>
      </p:sp>
      <p:sp>
        <p:nvSpPr>
          <p:cNvPr id="7" name="Footer Placeholder 5"/>
          <p:cNvSpPr>
            <a:spLocks noGrp="1"/>
          </p:cNvSpPr>
          <p:nvPr>
            <p:ph type="ftr" sz="quarter" idx="11"/>
          </p:nvPr>
        </p:nvSpPr>
        <p:spPr/>
        <p:txBody>
          <a:bodyPr/>
          <a:lstStyle>
            <a:lvl1pPr>
              <a:defRPr dirty="0"/>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FFDEDED7-E01A-4998-804F-A4250377F677}"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B1D2A30-4CD4-4365-87DC-A11C3AC87D51}" type="datetime1">
              <a:rPr lang="en-US"/>
              <a:pPr>
                <a:defRPr/>
              </a:pPr>
              <a:t>7/19/2011</a:t>
            </a:fld>
            <a:endParaRPr lang="en-US" dirty="0"/>
          </a:p>
        </p:txBody>
      </p:sp>
      <p:sp>
        <p:nvSpPr>
          <p:cNvPr id="19" name="Footer Placeholder 7"/>
          <p:cNvSpPr>
            <a:spLocks noGrp="1"/>
          </p:cNvSpPr>
          <p:nvPr>
            <p:ph type="ftr" sz="quarter" idx="11"/>
          </p:nvPr>
        </p:nvSpPr>
        <p:spPr>
          <a:xfrm>
            <a:off x="304800" y="6410325"/>
            <a:ext cx="3581400" cy="365125"/>
          </a:xfrm>
        </p:spPr>
        <p:txBody>
          <a:bodyPr/>
          <a:lstStyle>
            <a:lvl1pPr>
              <a:defRPr dirty="0"/>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BCAF712-A7F8-4A4C-9B2F-56F6237CEAA5}"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5D804224-2449-46C8-A38C-693A150F39DC}" type="datetime1">
              <a:rPr lang="en-US"/>
              <a:pPr>
                <a:defRPr/>
              </a:pPr>
              <a:t>7/19/2011</a:t>
            </a:fld>
            <a:endParaRPr lang="en-US" dirty="0"/>
          </a:p>
        </p:txBody>
      </p:sp>
      <p:sp>
        <p:nvSpPr>
          <p:cNvPr id="4" name="Footer Placeholder 3"/>
          <p:cNvSpPr>
            <a:spLocks noGrp="1"/>
          </p:cNvSpPr>
          <p:nvPr>
            <p:ph type="ftr" sz="quarter" idx="11"/>
          </p:nvPr>
        </p:nvSpPr>
        <p:spPr/>
        <p:txBody>
          <a:bodyPr/>
          <a:lstStyle>
            <a:lvl1pPr>
              <a:defRPr dirty="0"/>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D2D8FE5D-4560-43D8-BCAC-88BFC64F686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fld id="{3958751C-32B1-4D43-858A-D169E930D441}" type="datetime1">
              <a:rPr lang="en-US"/>
              <a:pPr>
                <a:defRPr/>
              </a:pPr>
              <a:t>7/19/2011</a:t>
            </a:fld>
            <a:endParaRPr lang="en-US" dirty="0"/>
          </a:p>
        </p:txBody>
      </p:sp>
      <p:sp>
        <p:nvSpPr>
          <p:cNvPr id="9" name="Footer Placeholder 2"/>
          <p:cNvSpPr>
            <a:spLocks noGrp="1"/>
          </p:cNvSpPr>
          <p:nvPr>
            <p:ph type="ftr" sz="quarter" idx="11"/>
          </p:nvPr>
        </p:nvSpPr>
        <p:spPr/>
        <p:txBody>
          <a:bodyPr/>
          <a:lstStyle>
            <a:lvl1pPr>
              <a:defRPr dirty="0"/>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4455CF0A-605C-441A-95E5-40767E38451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055502D-7450-487A-9F0E-478B30260059}" type="slidenum">
              <a:rPr lang="en-US"/>
              <a:pPr>
                <a:defRPr/>
              </a:pPr>
              <a:t>‹#›</a:t>
            </a:fld>
            <a:endParaRPr lang="en-US" dirty="0"/>
          </a:p>
        </p:txBody>
      </p:sp>
      <p:sp>
        <p:nvSpPr>
          <p:cNvPr id="17" name="Date Placeholder 4"/>
          <p:cNvSpPr>
            <a:spLocks noGrp="1"/>
          </p:cNvSpPr>
          <p:nvPr>
            <p:ph type="dt" sz="half" idx="11"/>
          </p:nvPr>
        </p:nvSpPr>
        <p:spPr/>
        <p:txBody>
          <a:bodyPr/>
          <a:lstStyle>
            <a:lvl1pPr>
              <a:defRPr/>
            </a:lvl1pPr>
          </a:lstStyle>
          <a:p>
            <a:pPr>
              <a:defRPr/>
            </a:pPr>
            <a:fld id="{865C3EF1-4A4D-4485-9BC1-37DF9F89B7BC}" type="datetime1">
              <a:rPr lang="en-US"/>
              <a:pPr>
                <a:defRPr/>
              </a:pPr>
              <a:t>7/19/2011</a:t>
            </a:fld>
            <a:endParaRPr lang="en-US" dirty="0"/>
          </a:p>
        </p:txBody>
      </p:sp>
      <p:sp>
        <p:nvSpPr>
          <p:cNvPr id="18" name="Footer Placeholder 5"/>
          <p:cNvSpPr>
            <a:spLocks noGrp="1"/>
          </p:cNvSpPr>
          <p:nvPr>
            <p:ph type="ftr" sz="quarter" idx="12"/>
          </p:nvPr>
        </p:nvSpPr>
        <p:spPr>
          <a:xfrm>
            <a:off x="301625" y="6410325"/>
            <a:ext cx="3382963" cy="366713"/>
          </a:xfrm>
        </p:spPr>
        <p:txBody>
          <a:bodyPr/>
          <a:lstStyle>
            <a:lvl1pPr>
              <a:defRPr dirty="0"/>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08B783E9-8224-43E2-9336-2A8A5C233A2E}" type="slidenum">
              <a:rPr lang="en-US"/>
              <a:pPr>
                <a:defRPr/>
              </a:pPr>
              <a:t>‹#›</a:t>
            </a:fld>
            <a:endParaRPr lang="en-US" dirty="0"/>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97D664EE-4A8E-43A2-894D-E55E115A24BA}" type="datetime1">
              <a:rPr lang="en-US"/>
              <a:pPr>
                <a:defRPr/>
              </a:pPr>
              <a:t>7/19/2011</a:t>
            </a:fld>
            <a:endParaRPr lang="en-US" dirty="0"/>
          </a:p>
        </p:txBody>
      </p:sp>
      <p:sp>
        <p:nvSpPr>
          <p:cNvPr id="18" name="Footer Placeholder 5"/>
          <p:cNvSpPr>
            <a:spLocks noGrp="1"/>
          </p:cNvSpPr>
          <p:nvPr>
            <p:ph type="ftr" sz="quarter" idx="12"/>
          </p:nvPr>
        </p:nvSpPr>
        <p:spPr>
          <a:xfrm>
            <a:off x="301625" y="6410325"/>
            <a:ext cx="3584575" cy="366713"/>
          </a:xfrm>
        </p:spPr>
        <p:txBody>
          <a:bodyPr/>
          <a:lstStyle>
            <a:lvl1pPr>
              <a:defRPr dirty="0"/>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fld id="{B76AF5C2-F30C-4923-9466-ED0FE3C5199C}" type="datetime1">
              <a:rPr lang="en-US"/>
              <a:pPr>
                <a:defRPr/>
              </a:pPr>
              <a:t>7/19/2011</a:t>
            </a:fld>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dirty="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E905475A-3FB7-4DC5-B56E-F075EB10C101}" type="slidenum">
              <a:rPr lang="en-US"/>
              <a:pPr>
                <a:defRPr/>
              </a:pPr>
              <a:t>‹#›</a:t>
            </a:fld>
            <a:endParaRPr lang="en-US" dirty="0"/>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leg1.state.va.us/cgi-bin/legp504.exe?000+cod+16.1-279.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lis.virginia.gov/cgi-bin/legp604.exe?000+cod+19.2-152.9"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leg1.state.va.us/cgi-bin/legp504.exe?000+cod+19.2-152.9" TargetMode="External"/><Relationship Id="rId2" Type="http://schemas.openxmlformats.org/officeDocument/2006/relationships/hyperlink" Target="http://leg1.state.va.us/cgi-bin/legp504.exe?000+cod+19.2-152.8" TargetMode="External"/><Relationship Id="rId1" Type="http://schemas.openxmlformats.org/officeDocument/2006/relationships/slideLayout" Target="../slideLayouts/slideLayout2.xml"/><Relationship Id="rId4" Type="http://schemas.openxmlformats.org/officeDocument/2006/relationships/hyperlink" Target="http://leg1.state.va.us/cgi-bin/legp504.exe?000+cod+19.2-152.10"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leg1.state.va.us/cgi-bin/legp504.exe?000+cod+19.2-152.10"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leg1.state.va.us/cgi-bin/legp504.exe?000+cod+16.1-253.1" TargetMode="External"/><Relationship Id="rId7" Type="http://schemas.openxmlformats.org/officeDocument/2006/relationships/hyperlink" Target="http://leg1.state.va.us/cgi-bin/legp504.exe?000+cod+20-103" TargetMode="External"/><Relationship Id="rId2" Type="http://schemas.openxmlformats.org/officeDocument/2006/relationships/hyperlink" Target="http://leg1.state.va.us/cgi-bin/legp504.exe?000+cod+16.1-253" TargetMode="External"/><Relationship Id="rId1" Type="http://schemas.openxmlformats.org/officeDocument/2006/relationships/slideLayout" Target="../slideLayouts/slideLayout2.xml"/><Relationship Id="rId6" Type="http://schemas.openxmlformats.org/officeDocument/2006/relationships/hyperlink" Target="http://leg1.state.va.us/cgi-bin/legp504.exe?000+cod+16.1-279.1" TargetMode="External"/><Relationship Id="rId5" Type="http://schemas.openxmlformats.org/officeDocument/2006/relationships/hyperlink" Target="http://leg1.state.va.us/cgi-bin/legp504.exe?000+cod+16.1-278.14" TargetMode="External"/><Relationship Id="rId4" Type="http://schemas.openxmlformats.org/officeDocument/2006/relationships/hyperlink" Target="http://leg1.state.va.us/cgi-bin/legp504.exe?000+cod+16.1-253.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3429000"/>
          </a:xfrm>
        </p:spPr>
        <p:txBody>
          <a:bodyPr rtlCol="0">
            <a:normAutofit lnSpcReduction="10000"/>
          </a:bodyPr>
          <a:lstStyle/>
          <a:p>
            <a:pPr eaLnBrk="1" fontAlgn="auto" hangingPunct="1">
              <a:spcAft>
                <a:spcPts val="0"/>
              </a:spcAft>
              <a:buFont typeface="Arial" pitchFamily="34" charset="0"/>
              <a:buNone/>
              <a:defRPr/>
            </a:pPr>
            <a:r>
              <a:rPr lang="en-US" sz="3000" cap="none" dirty="0" smtClean="0"/>
              <a:t>Susheela Varky</a:t>
            </a:r>
          </a:p>
          <a:p>
            <a:pPr eaLnBrk="1" fontAlgn="auto" hangingPunct="1">
              <a:spcAft>
                <a:spcPts val="0"/>
              </a:spcAft>
              <a:defRPr/>
            </a:pPr>
            <a:r>
              <a:rPr lang="en-US" sz="3000" cap="none" dirty="0" smtClean="0"/>
              <a:t>(804) 782-9430, x.33</a:t>
            </a:r>
          </a:p>
          <a:p>
            <a:pPr eaLnBrk="1" fontAlgn="auto" hangingPunct="1">
              <a:spcAft>
                <a:spcPts val="0"/>
              </a:spcAft>
              <a:defRPr/>
            </a:pPr>
            <a:r>
              <a:rPr lang="en-US" sz="3000" cap="none" dirty="0" smtClean="0"/>
              <a:t>susheela@vplc.org</a:t>
            </a:r>
          </a:p>
          <a:p>
            <a:pPr eaLnBrk="1" fontAlgn="auto" hangingPunct="1">
              <a:spcAft>
                <a:spcPts val="0"/>
              </a:spcAft>
              <a:defRPr/>
            </a:pPr>
            <a:endParaRPr lang="en-US" sz="1800" cap="none" dirty="0" smtClean="0"/>
          </a:p>
          <a:p>
            <a:pPr eaLnBrk="1" fontAlgn="auto" hangingPunct="1">
              <a:spcAft>
                <a:spcPts val="0"/>
              </a:spcAft>
              <a:defRPr/>
            </a:pPr>
            <a:r>
              <a:rPr lang="en-US" sz="1800" cap="none" dirty="0" smtClean="0"/>
              <a:t>Presented at "Pursuing Justice for Victims of Domestic Violence:  Training for Law Enforcement Officers, Prosecutors, and Advocates“</a:t>
            </a:r>
          </a:p>
          <a:p>
            <a:pPr eaLnBrk="1" fontAlgn="auto" hangingPunct="1">
              <a:spcAft>
                <a:spcPts val="0"/>
              </a:spcAft>
              <a:defRPr/>
            </a:pPr>
            <a:r>
              <a:rPr lang="en-US" sz="1800" cap="none" dirty="0" smtClean="0"/>
              <a:t>August 24, 2011, Wytheville, VA</a:t>
            </a:r>
          </a:p>
        </p:txBody>
      </p:sp>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US" dirty="0" smtClean="0"/>
              <a:t>Changes to Protective Order Laws</a:t>
            </a:r>
            <a:br>
              <a:rPr lang="en-US" dirty="0" smtClean="0"/>
            </a:br>
            <a:r>
              <a:rPr lang="en-US" sz="3100" dirty="0" smtClean="0"/>
              <a:t>(7/1/11)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defRPr/>
            </a:pPr>
            <a:r>
              <a:rPr lang="en-US" sz="2400" dirty="0" smtClean="0"/>
              <a:t>Violations of Family Abuse EPOs, PPOs &amp; POs (cont’d)</a:t>
            </a:r>
          </a:p>
        </p:txBody>
      </p:sp>
      <p:sp>
        <p:nvSpPr>
          <p:cNvPr id="31746" name="Content Placeholder 2"/>
          <p:cNvSpPr>
            <a:spLocks noGrp="1"/>
          </p:cNvSpPr>
          <p:nvPr>
            <p:ph idx="1"/>
          </p:nvPr>
        </p:nvSpPr>
        <p:spPr>
          <a:xfrm>
            <a:off x="457200" y="1981200"/>
            <a:ext cx="8229600" cy="4525963"/>
          </a:xfrm>
        </p:spPr>
        <p:txBody>
          <a:bodyPr/>
          <a:lstStyle/>
          <a:p>
            <a:r>
              <a:rPr lang="en-US" sz="2400" smtClean="0"/>
              <a:t>Any person convicted of a </a:t>
            </a:r>
            <a:r>
              <a:rPr lang="en-US" sz="2400" b="1" smtClean="0"/>
              <a:t>3</a:t>
            </a:r>
            <a:r>
              <a:rPr lang="en-US" sz="2400" b="1" baseline="30000" smtClean="0"/>
              <a:t>rd</a:t>
            </a:r>
            <a:r>
              <a:rPr lang="en-US" sz="2400" b="1" smtClean="0"/>
              <a:t> or subsequent offense of violating a protective order</a:t>
            </a:r>
            <a:r>
              <a:rPr lang="en-US" sz="2400" smtClean="0"/>
              <a:t>, when the offense is committed </a:t>
            </a:r>
            <a:r>
              <a:rPr lang="en-US" sz="2400" b="1" smtClean="0"/>
              <a:t>within 20 years of the 1</a:t>
            </a:r>
            <a:r>
              <a:rPr lang="en-US" sz="2400" b="1" baseline="30000" smtClean="0"/>
              <a:t>st</a:t>
            </a:r>
            <a:r>
              <a:rPr lang="en-US" sz="2400" b="1" smtClean="0"/>
              <a:t> conviction</a:t>
            </a:r>
            <a:r>
              <a:rPr lang="en-US" sz="2400" smtClean="0"/>
              <a:t> </a:t>
            </a:r>
            <a:r>
              <a:rPr lang="en-US" sz="2400" b="1" u="sng" smtClean="0"/>
              <a:t>and</a:t>
            </a:r>
            <a:r>
              <a:rPr lang="en-US" sz="2400" smtClean="0"/>
              <a:t> when </a:t>
            </a:r>
            <a:r>
              <a:rPr lang="en-US" sz="2400" b="1" smtClean="0"/>
              <a:t>either the instant or 1 of the prior offenses was based on an act or threat of violence</a:t>
            </a:r>
            <a:r>
              <a:rPr lang="en-US" sz="2400" smtClean="0"/>
              <a:t> is </a:t>
            </a:r>
            <a:r>
              <a:rPr lang="en-US" sz="2400" b="1" smtClean="0"/>
              <a:t>guilty of a Class 6 felony </a:t>
            </a:r>
            <a:r>
              <a:rPr lang="en-US" sz="2400" smtClean="0"/>
              <a:t>and the punishment shall include a </a:t>
            </a:r>
            <a:r>
              <a:rPr lang="en-US" sz="2400" b="1" smtClean="0"/>
              <a:t>mandatory minimum term of confinement of 6 months</a:t>
            </a:r>
            <a:r>
              <a:rPr lang="en-US" sz="2400" smtClean="0"/>
              <a:t>. </a:t>
            </a:r>
          </a:p>
        </p:txBody>
      </p:sp>
      <p:sp>
        <p:nvSpPr>
          <p:cNvPr id="4" name="Slide Number Placeholder 3"/>
          <p:cNvSpPr>
            <a:spLocks noGrp="1"/>
          </p:cNvSpPr>
          <p:nvPr>
            <p:ph type="sldNum" sz="quarter" idx="12"/>
          </p:nvPr>
        </p:nvSpPr>
        <p:spPr/>
        <p:txBody>
          <a:bodyPr/>
          <a:lstStyle/>
          <a:p>
            <a:pPr>
              <a:defRPr/>
            </a:pPr>
            <a:fld id="{21EFC980-0BF9-4EEC-A28E-F78411B3B7A6}"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defRPr/>
            </a:pPr>
            <a:r>
              <a:rPr lang="en-US" sz="2400" dirty="0" smtClean="0"/>
              <a:t>Violations of Family Abuse EPOs, PPOs &amp; POs (cont’d)</a:t>
            </a:r>
          </a:p>
        </p:txBody>
      </p:sp>
      <p:sp>
        <p:nvSpPr>
          <p:cNvPr id="32770" name="Content Placeholder 2"/>
          <p:cNvSpPr>
            <a:spLocks noGrp="1"/>
          </p:cNvSpPr>
          <p:nvPr>
            <p:ph idx="1"/>
          </p:nvPr>
        </p:nvSpPr>
        <p:spPr>
          <a:xfrm>
            <a:off x="301625" y="1527175"/>
            <a:ext cx="8504238" cy="4572000"/>
          </a:xfrm>
        </p:spPr>
        <p:txBody>
          <a:bodyPr/>
          <a:lstStyle/>
          <a:p>
            <a:endParaRPr lang="en-US" sz="2400" smtClean="0"/>
          </a:p>
          <a:p>
            <a:r>
              <a:rPr lang="en-US" sz="2400" smtClean="0"/>
              <a:t>If the respondent commits an </a:t>
            </a:r>
            <a:r>
              <a:rPr lang="en-US" sz="2400" b="1" smtClean="0"/>
              <a:t>assault and battery upon any party protected by the protective order, resulting in serious bodily injury to the party, he is guilty of a Class 6 felony</a:t>
            </a:r>
            <a:r>
              <a:rPr lang="en-US" sz="2400" smtClean="0"/>
              <a:t>. Any person who </a:t>
            </a:r>
            <a:r>
              <a:rPr lang="en-US" sz="2400" b="1" smtClean="0"/>
              <a:t>violates such a protective order by furtively entering the home of any protected party while the party is present, or by entering and remaining in the home of the protected party until the party arrives, is guilty of a Class 6 felony</a:t>
            </a:r>
            <a:r>
              <a:rPr lang="en-US" sz="2400" smtClean="0"/>
              <a:t>, in addition to any other penalty provided by law. </a:t>
            </a:r>
          </a:p>
        </p:txBody>
      </p:sp>
      <p:sp>
        <p:nvSpPr>
          <p:cNvPr id="4" name="Slide Number Placeholder 3"/>
          <p:cNvSpPr>
            <a:spLocks noGrp="1"/>
          </p:cNvSpPr>
          <p:nvPr>
            <p:ph type="sldNum" sz="quarter" idx="12"/>
          </p:nvPr>
        </p:nvSpPr>
        <p:spPr/>
        <p:txBody>
          <a:bodyPr/>
          <a:lstStyle/>
          <a:p>
            <a:pPr>
              <a:defRPr/>
            </a:pPr>
            <a:fld id="{6664D90D-5961-4D82-9899-5A8053B0F99F}"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defRPr/>
            </a:pPr>
            <a:r>
              <a:rPr lang="en-US" sz="2400" dirty="0" smtClean="0"/>
              <a:t>Violations of Family Abuse EPOs, PPOs &amp; POs (cont’d)</a:t>
            </a:r>
          </a:p>
        </p:txBody>
      </p:sp>
      <p:sp>
        <p:nvSpPr>
          <p:cNvPr id="33794" name="Content Placeholder 2"/>
          <p:cNvSpPr>
            <a:spLocks noGrp="1"/>
          </p:cNvSpPr>
          <p:nvPr>
            <p:ph idx="1"/>
          </p:nvPr>
        </p:nvSpPr>
        <p:spPr>
          <a:xfrm>
            <a:off x="301625" y="1527175"/>
            <a:ext cx="8504238" cy="4572000"/>
          </a:xfrm>
        </p:spPr>
        <p:txBody>
          <a:bodyPr/>
          <a:lstStyle/>
          <a:p>
            <a:endParaRPr lang="en-US" sz="2400" smtClean="0"/>
          </a:p>
          <a:p>
            <a:r>
              <a:rPr lang="en-US" sz="2400" smtClean="0"/>
              <a:t>Upon conviction of any offense hereunder for which a mandatory minimum term of confinement is not specified, the person shall be sentenced to a term of confinement and in no case shall the entire term imposed be suspended. </a:t>
            </a:r>
            <a:r>
              <a:rPr lang="en-US" sz="2400" b="1" smtClean="0"/>
              <a:t>Upon conviction</a:t>
            </a:r>
            <a:r>
              <a:rPr lang="en-US" sz="2400" smtClean="0"/>
              <a:t>, the court shall, in addition to the sentence imposed, </a:t>
            </a:r>
            <a:r>
              <a:rPr lang="en-US" sz="2400" b="1" smtClean="0"/>
              <a:t>enter a protective order pursuant to § </a:t>
            </a:r>
            <a:r>
              <a:rPr lang="en-US" sz="2400" b="1" smtClean="0">
                <a:hlinkClick r:id="rId2" action="ppaction://hlinkfile"/>
              </a:rPr>
              <a:t>16.1-279.1</a:t>
            </a:r>
            <a:r>
              <a:rPr lang="en-US" sz="2400" b="1" smtClean="0"/>
              <a:t> for a specified period not exceeding two years from the date of conviction</a:t>
            </a:r>
            <a:r>
              <a:rPr lang="en-US" sz="2400" smtClean="0"/>
              <a:t>.</a:t>
            </a:r>
          </a:p>
        </p:txBody>
      </p:sp>
      <p:sp>
        <p:nvSpPr>
          <p:cNvPr id="4" name="Slide Number Placeholder 3"/>
          <p:cNvSpPr>
            <a:spLocks noGrp="1"/>
          </p:cNvSpPr>
          <p:nvPr>
            <p:ph type="sldNum" sz="quarter" idx="12"/>
          </p:nvPr>
        </p:nvSpPr>
        <p:spPr/>
        <p:txBody>
          <a:bodyPr/>
          <a:lstStyle/>
          <a:p>
            <a:pPr>
              <a:defRPr/>
            </a:pPr>
            <a:fld id="{DD5CB49A-6975-4647-99BF-A9E164F46A55}"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normAutofit fontScale="90000"/>
          </a:bodyPr>
          <a:lstStyle/>
          <a:p>
            <a:pPr eaLnBrk="1" fontAlgn="auto" hangingPunct="1">
              <a:spcAft>
                <a:spcPts val="0"/>
              </a:spcAft>
              <a:defRPr/>
            </a:pPr>
            <a:r>
              <a:rPr lang="en-US" dirty="0" smtClean="0"/>
              <a:t>Changes to Non-Family Abuse Protective Orders</a:t>
            </a:r>
          </a:p>
        </p:txBody>
      </p:sp>
      <p:sp>
        <p:nvSpPr>
          <p:cNvPr id="34818" name="Content Placeholder 2"/>
          <p:cNvSpPr>
            <a:spLocks noGrp="1"/>
          </p:cNvSpPr>
          <p:nvPr>
            <p:ph sz="quarter" idx="1"/>
          </p:nvPr>
        </p:nvSpPr>
        <p:spPr>
          <a:xfrm>
            <a:off x="457200" y="1600200"/>
            <a:ext cx="8229600" cy="4724400"/>
          </a:xfrm>
        </p:spPr>
        <p:txBody>
          <a:bodyPr/>
          <a:lstStyle/>
          <a:p>
            <a:pPr eaLnBrk="1" hangingPunct="1"/>
            <a:endParaRPr lang="en-US" sz="2800" smtClean="0"/>
          </a:p>
          <a:p>
            <a:pPr eaLnBrk="1" hangingPunct="1"/>
            <a:r>
              <a:rPr lang="en-US" sz="2800" smtClean="0"/>
              <a:t>No more warrant requirement!!</a:t>
            </a:r>
          </a:p>
          <a:p>
            <a:pPr eaLnBrk="1" hangingPunct="1"/>
            <a:endParaRPr lang="en-US" sz="2800" smtClean="0"/>
          </a:p>
          <a:p>
            <a:pPr eaLnBrk="1" hangingPunct="1"/>
            <a:r>
              <a:rPr lang="en-US" sz="2800" smtClean="0"/>
              <a:t>Prohibited behavior language will be same as that of new definition of family abuse (e.g., no more “serious” bodily injury)</a:t>
            </a:r>
          </a:p>
        </p:txBody>
      </p:sp>
      <p:sp>
        <p:nvSpPr>
          <p:cNvPr id="4" name="Slide Number Placeholder 3"/>
          <p:cNvSpPr>
            <a:spLocks noGrp="1"/>
          </p:cNvSpPr>
          <p:nvPr>
            <p:ph type="sldNum" sz="quarter" idx="12"/>
          </p:nvPr>
        </p:nvSpPr>
        <p:spPr/>
        <p:txBody>
          <a:bodyPr/>
          <a:lstStyle/>
          <a:p>
            <a:pPr>
              <a:defRPr/>
            </a:pPr>
            <a:fld id="{6F193D65-036E-4B72-A7D9-3D3F7379AF7B}"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228600"/>
            <a:ext cx="8534400" cy="914400"/>
          </a:xfrm>
        </p:spPr>
        <p:txBody>
          <a:bodyPr>
            <a:normAutofit fontScale="90000"/>
          </a:bodyPr>
          <a:lstStyle/>
          <a:p>
            <a:pPr eaLnBrk="1" fontAlgn="auto" hangingPunct="1">
              <a:spcAft>
                <a:spcPts val="0"/>
              </a:spcAft>
              <a:defRPr/>
            </a:pPr>
            <a:r>
              <a:rPr lang="en-US" dirty="0" smtClean="0"/>
              <a:t>New Definition of Acts of Violence, Force or Threat</a:t>
            </a:r>
          </a:p>
        </p:txBody>
      </p:sp>
      <p:sp>
        <p:nvSpPr>
          <p:cNvPr id="36866" name="Content Placeholder 2"/>
          <p:cNvSpPr>
            <a:spLocks noGrp="1"/>
          </p:cNvSpPr>
          <p:nvPr>
            <p:ph sz="quarter" idx="1"/>
          </p:nvPr>
        </p:nvSpPr>
        <p:spPr>
          <a:xfrm>
            <a:off x="508000" y="1747838"/>
            <a:ext cx="8229600" cy="4525962"/>
          </a:xfrm>
        </p:spPr>
        <p:txBody>
          <a:bodyPr/>
          <a:lstStyle/>
          <a:p>
            <a:pPr eaLnBrk="1" hangingPunct="1"/>
            <a:r>
              <a:rPr lang="en-US" sz="2400" i="1" smtClean="0"/>
              <a:t>“Acts of violence, force, or threat” means any act involving violence, force, or threat that results in bodily injury or places one in reasonable apprehension of death, sexual assault, or bodily injury. Such act includes, but is not limited to, any forceful detention, stalking, criminal sexual assault in violation of Article 7 (§18.2-61 et seq.) of Chapter 4 of Title 18.2, or any criminal offense that results in bodily injury or places one in reasonable apprehension of death, sexual assault or bodily injury.</a:t>
            </a:r>
          </a:p>
        </p:txBody>
      </p:sp>
      <p:sp>
        <p:nvSpPr>
          <p:cNvPr id="4" name="Slide Number Placeholder 3"/>
          <p:cNvSpPr>
            <a:spLocks noGrp="1"/>
          </p:cNvSpPr>
          <p:nvPr>
            <p:ph type="sldNum" sz="quarter" idx="12"/>
          </p:nvPr>
        </p:nvSpPr>
        <p:spPr/>
        <p:txBody>
          <a:bodyPr/>
          <a:lstStyle/>
          <a:p>
            <a:pPr>
              <a:defRPr/>
            </a:pPr>
            <a:fld id="{AC169A21-1091-4580-B199-B82C0578CDB5}"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304800" y="228600"/>
            <a:ext cx="8534400" cy="758825"/>
          </a:xfrm>
        </p:spPr>
        <p:txBody>
          <a:bodyPr/>
          <a:lstStyle/>
          <a:p>
            <a:pPr eaLnBrk="1" hangingPunct="1"/>
            <a:r>
              <a:rPr lang="en-US" sz="2800" smtClean="0">
                <a:solidFill>
                  <a:srgbClr val="7B9899"/>
                </a:solidFill>
              </a:rPr>
              <a:t>Changes to Non-Family Abuse POs—Eligibility</a:t>
            </a:r>
          </a:p>
        </p:txBody>
      </p:sp>
      <p:sp>
        <p:nvSpPr>
          <p:cNvPr id="38914" name="Content Placeholder 2"/>
          <p:cNvSpPr>
            <a:spLocks noGrp="1"/>
          </p:cNvSpPr>
          <p:nvPr>
            <p:ph sz="quarter" idx="1"/>
          </p:nvPr>
        </p:nvSpPr>
        <p:spPr>
          <a:xfrm>
            <a:off x="457200" y="1905000"/>
            <a:ext cx="8229600" cy="4525963"/>
          </a:xfrm>
        </p:spPr>
        <p:txBody>
          <a:bodyPr/>
          <a:lstStyle/>
          <a:p>
            <a:pPr eaLnBrk="1" hangingPunct="1"/>
            <a:r>
              <a:rPr lang="en-US" sz="2800" smtClean="0">
                <a:ea typeface="ＭＳ Ｐゴシック"/>
                <a:cs typeface="ＭＳ Ｐゴシック"/>
              </a:rPr>
              <a:t>Removal of warrant requirement</a:t>
            </a:r>
          </a:p>
          <a:p>
            <a:pPr eaLnBrk="1" hangingPunct="1">
              <a:buFont typeface="Arial" charset="0"/>
              <a:buNone/>
            </a:pPr>
            <a:endParaRPr lang="en-US" sz="2800" smtClean="0">
              <a:ea typeface="ＭＳ Ｐゴシック"/>
              <a:cs typeface="ＭＳ Ｐゴシック"/>
            </a:endParaRPr>
          </a:p>
          <a:p>
            <a:pPr eaLnBrk="1" hangingPunct="1"/>
            <a:r>
              <a:rPr lang="en-US" sz="2800" smtClean="0">
                <a:ea typeface="ＭＳ Ｐゴシック"/>
                <a:cs typeface="ＭＳ Ｐゴシック"/>
              </a:rPr>
              <a:t>Deletion of references to specific acts, such as sexual battery, aggravated sexual battery, serious bodily injury, and stalking</a:t>
            </a:r>
          </a:p>
          <a:p>
            <a:pPr eaLnBrk="1" hangingPunct="1">
              <a:buFont typeface="Arial" charset="0"/>
              <a:buNone/>
            </a:pPr>
            <a:endParaRPr lang="en-US" sz="2800" smtClean="0">
              <a:ea typeface="ＭＳ Ｐゴシック"/>
              <a:cs typeface="ＭＳ Ｐゴシック"/>
            </a:endParaRPr>
          </a:p>
          <a:p>
            <a:pPr eaLnBrk="1" hangingPunct="1"/>
            <a:r>
              <a:rPr lang="en-US" sz="2800" smtClean="0">
                <a:ea typeface="ＭＳ Ｐゴシック"/>
                <a:cs typeface="ＭＳ Ｐゴシック"/>
              </a:rPr>
              <a:t>Replaced with references  to “act of violence, force, or threat” </a:t>
            </a:r>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39DE7707-1E1D-44F6-9B2E-7EBDFD6DBF72}"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z="2800" smtClean="0">
                <a:solidFill>
                  <a:srgbClr val="7B9899"/>
                </a:solidFill>
              </a:rPr>
              <a:t>Changes to Non-Family Abuse:  EPO—Grounds</a:t>
            </a:r>
          </a:p>
        </p:txBody>
      </p:sp>
      <p:sp>
        <p:nvSpPr>
          <p:cNvPr id="40962" name="Content Placeholder 2"/>
          <p:cNvSpPr>
            <a:spLocks noGrp="1"/>
          </p:cNvSpPr>
          <p:nvPr>
            <p:ph sz="quarter" idx="1"/>
          </p:nvPr>
        </p:nvSpPr>
        <p:spPr>
          <a:xfrm>
            <a:off x="457200" y="1828800"/>
            <a:ext cx="8229600" cy="5029200"/>
          </a:xfrm>
        </p:spPr>
        <p:txBody>
          <a:bodyPr/>
          <a:lstStyle/>
          <a:p>
            <a:pPr eaLnBrk="1" hangingPunct="1">
              <a:buFont typeface="Arial" charset="0"/>
              <a:buNone/>
            </a:pPr>
            <a:r>
              <a:rPr lang="en-US" sz="2800" smtClean="0">
                <a:ea typeface="ＭＳ Ｐゴシック"/>
                <a:cs typeface="ＭＳ Ｐゴシック"/>
              </a:rPr>
              <a:t>LE or Victim asserts that there has been an </a:t>
            </a:r>
          </a:p>
          <a:p>
            <a:pPr eaLnBrk="1" hangingPunct="1"/>
            <a:r>
              <a:rPr lang="en-US" sz="2800" i="1" smtClean="0">
                <a:ea typeface="ＭＳ Ｐゴシック"/>
                <a:cs typeface="ＭＳ Ｐゴシック"/>
              </a:rPr>
              <a:t>Act of violence, force, or threat</a:t>
            </a:r>
            <a:r>
              <a:rPr lang="en-US" sz="2800" smtClean="0">
                <a:ea typeface="ＭＳ Ｐゴシック"/>
                <a:cs typeface="ＭＳ Ｐゴシック"/>
              </a:rPr>
              <a:t> and on that assertion, the magistrate finds that there is probable danger of a further such </a:t>
            </a:r>
            <a:r>
              <a:rPr lang="en-US" sz="2800" i="1" smtClean="0">
                <a:ea typeface="ＭＳ Ｐゴシック"/>
                <a:cs typeface="ＭＳ Ｐゴシック"/>
              </a:rPr>
              <a:t>act</a:t>
            </a:r>
            <a:r>
              <a:rPr lang="en-US" sz="2800" smtClean="0">
                <a:ea typeface="ＭＳ Ｐゴシック"/>
                <a:cs typeface="ＭＳ Ｐゴシック"/>
              </a:rPr>
              <a:t> being committed by the R against the alleged victim</a:t>
            </a:r>
          </a:p>
          <a:p>
            <a:pPr eaLnBrk="1" hangingPunct="1">
              <a:buFont typeface="Arial" charset="0"/>
              <a:buNone/>
            </a:pPr>
            <a:r>
              <a:rPr lang="en-US" sz="2800" smtClean="0">
                <a:ea typeface="ＭＳ Ｐゴシック"/>
                <a:cs typeface="ＭＳ Ｐゴシック"/>
              </a:rPr>
              <a:t>				</a:t>
            </a:r>
            <a:r>
              <a:rPr lang="en-US" sz="2800" b="1" u="sng" smtClean="0">
                <a:ea typeface="ＭＳ Ｐゴシック"/>
                <a:cs typeface="ＭＳ Ｐゴシック"/>
              </a:rPr>
              <a:t>OR</a:t>
            </a:r>
          </a:p>
          <a:p>
            <a:pPr eaLnBrk="1" hangingPunct="1"/>
            <a:r>
              <a:rPr lang="en-US" sz="2800" smtClean="0">
                <a:ea typeface="ＭＳ Ｐゴシック"/>
                <a:cs typeface="ＭＳ Ｐゴシック"/>
              </a:rPr>
              <a:t>A </a:t>
            </a:r>
            <a:r>
              <a:rPr lang="en-US" sz="2800" i="1" smtClean="0">
                <a:ea typeface="ＭＳ Ｐゴシック"/>
                <a:cs typeface="ＭＳ Ｐゴシック"/>
              </a:rPr>
              <a:t>petition</a:t>
            </a:r>
            <a:r>
              <a:rPr lang="en-US" sz="2800" smtClean="0">
                <a:ea typeface="ＭＳ Ｐゴシック"/>
                <a:cs typeface="ＭＳ Ｐゴシック"/>
              </a:rPr>
              <a:t> or warrant for the arrest of the R has been issued </a:t>
            </a:r>
            <a:r>
              <a:rPr lang="en-US" sz="2800" i="1" smtClean="0">
                <a:ea typeface="ＭＳ Ｐゴシック"/>
                <a:cs typeface="ＭＳ Ｐゴシック"/>
              </a:rPr>
              <a:t>for any criminal offense resulting from the commission of an act of violence, force, or threat</a:t>
            </a:r>
            <a:r>
              <a:rPr lang="en-US" sz="2800" smtClean="0">
                <a:ea typeface="ＭＳ Ｐゴシック"/>
                <a:cs typeface="ＭＳ Ｐゴシック"/>
              </a:rPr>
              <a:t>.</a:t>
            </a:r>
          </a:p>
          <a:p>
            <a:pPr eaLnBrk="1" hangingPunct="1"/>
            <a:endParaRPr lang="en-US" sz="2800" smtClean="0">
              <a:ea typeface="ＭＳ Ｐゴシック"/>
              <a:cs typeface="ＭＳ Ｐゴシック"/>
            </a:endParaRPr>
          </a:p>
        </p:txBody>
      </p:sp>
      <p:sp>
        <p:nvSpPr>
          <p:cNvPr id="4" name="Slide Number Placeholder 3"/>
          <p:cNvSpPr>
            <a:spLocks noGrp="1"/>
          </p:cNvSpPr>
          <p:nvPr>
            <p:ph type="sldNum" sz="quarter" idx="12"/>
          </p:nvPr>
        </p:nvSpPr>
        <p:spPr/>
        <p:txBody>
          <a:bodyPr/>
          <a:lstStyle/>
          <a:p>
            <a:pPr>
              <a:defRPr/>
            </a:pPr>
            <a:fld id="{2FDA2ACD-33C7-4324-9412-5C8C213FC86F}"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z="2800" smtClean="0">
                <a:solidFill>
                  <a:srgbClr val="7B9899"/>
                </a:solidFill>
              </a:rPr>
              <a:t>Changes to Non-Family Abuse: PPO—Grounds</a:t>
            </a:r>
          </a:p>
        </p:txBody>
      </p:sp>
      <p:sp>
        <p:nvSpPr>
          <p:cNvPr id="43010" name="Content Placeholder 2"/>
          <p:cNvSpPr>
            <a:spLocks noGrp="1"/>
          </p:cNvSpPr>
          <p:nvPr>
            <p:ph sz="quarter" idx="1"/>
          </p:nvPr>
        </p:nvSpPr>
        <p:spPr>
          <a:xfrm>
            <a:off x="457200" y="1828800"/>
            <a:ext cx="8229600" cy="4572000"/>
          </a:xfrm>
        </p:spPr>
        <p:txBody>
          <a:bodyPr/>
          <a:lstStyle/>
          <a:p>
            <a:pPr eaLnBrk="1" hangingPunct="1"/>
            <a:r>
              <a:rPr lang="en-US" sz="2400" smtClean="0">
                <a:ea typeface="ＭＳ Ｐゴシック"/>
                <a:cs typeface="ＭＳ Ｐゴシック"/>
              </a:rPr>
              <a:t>Petition alleging the petitioner is or has been subjected to an act of violence, force, or threat </a:t>
            </a:r>
            <a:r>
              <a:rPr lang="en-US" sz="2400" b="1" smtClean="0">
                <a:ea typeface="ＭＳ Ｐゴシック"/>
                <a:cs typeface="ＭＳ Ｐゴシック"/>
              </a:rPr>
              <a:t>OR </a:t>
            </a:r>
            <a:r>
              <a:rPr lang="en-US" sz="2400" smtClean="0">
                <a:ea typeface="ＭＳ Ｐゴシック"/>
                <a:cs typeface="ＭＳ Ｐゴシック"/>
              </a:rPr>
              <a:t>a petition or warrant for the arrest of the R has been issued for any criminal offense resulting from the commission of an act of violence, force, or threat.</a:t>
            </a:r>
          </a:p>
          <a:p>
            <a:pPr eaLnBrk="1" hangingPunct="1">
              <a:buFont typeface="Wingdings 2" pitchFamily="18" charset="2"/>
              <a:buNone/>
            </a:pPr>
            <a:endParaRPr lang="en-US" sz="2400" smtClean="0">
              <a:ea typeface="ＭＳ Ｐゴシック"/>
              <a:cs typeface="ＭＳ Ｐゴシック"/>
            </a:endParaRPr>
          </a:p>
          <a:p>
            <a:pPr eaLnBrk="1" hangingPunct="1"/>
            <a:r>
              <a:rPr lang="en-US" sz="2400" smtClean="0">
                <a:ea typeface="ＭＳ Ｐゴシック"/>
                <a:cs typeface="ＭＳ Ｐゴシック"/>
              </a:rPr>
              <a:t>May be issued ex parte upon good cause shown.  Immediate and present danger of any act of violence, force, or threat or evidence sufficient to establish probable cause that an act of violence, force, or threat has recently occurred shall constitute good cause.</a:t>
            </a:r>
          </a:p>
        </p:txBody>
      </p:sp>
      <p:sp>
        <p:nvSpPr>
          <p:cNvPr id="4" name="Slide Number Placeholder 3"/>
          <p:cNvSpPr>
            <a:spLocks noGrp="1"/>
          </p:cNvSpPr>
          <p:nvPr>
            <p:ph type="sldNum" sz="quarter" idx="12"/>
          </p:nvPr>
        </p:nvSpPr>
        <p:spPr/>
        <p:txBody>
          <a:bodyPr/>
          <a:lstStyle/>
          <a:p>
            <a:pPr>
              <a:defRPr/>
            </a:pPr>
            <a:fld id="{671B21E8-DA83-446C-BE2F-3280A25F12EE}" type="slidenum">
              <a:rPr lang="en-US" smtClean="0"/>
              <a:pPr>
                <a:defRPr/>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sz="2800" smtClean="0">
                <a:solidFill>
                  <a:srgbClr val="7B9899"/>
                </a:solidFill>
              </a:rPr>
              <a:t>Changes to Non-Family Abuse:  PO—Grounds</a:t>
            </a:r>
          </a:p>
        </p:txBody>
      </p:sp>
      <p:sp>
        <p:nvSpPr>
          <p:cNvPr id="45058" name="Content Placeholder 2"/>
          <p:cNvSpPr>
            <a:spLocks noGrp="1"/>
          </p:cNvSpPr>
          <p:nvPr>
            <p:ph sz="quarter" idx="1"/>
          </p:nvPr>
        </p:nvSpPr>
        <p:spPr>
          <a:xfrm>
            <a:off x="457200" y="1828800"/>
            <a:ext cx="8229600" cy="5029200"/>
          </a:xfrm>
        </p:spPr>
        <p:txBody>
          <a:bodyPr/>
          <a:lstStyle/>
          <a:p>
            <a:pPr eaLnBrk="1" hangingPunct="1"/>
            <a:r>
              <a:rPr lang="en-US" sz="2800" smtClean="0">
                <a:ea typeface="ＭＳ Ｐゴシック"/>
                <a:cs typeface="ＭＳ Ｐゴシック"/>
              </a:rPr>
              <a:t>A petition, warrant, or conviction for any criminal offense resulting from the commission of an act of violence, force, or threat.</a:t>
            </a:r>
          </a:p>
          <a:p>
            <a:pPr eaLnBrk="1" hangingPunct="1">
              <a:buFont typeface="Arial" charset="0"/>
              <a:buNone/>
            </a:pPr>
            <a:endParaRPr lang="en-US" sz="2800" smtClean="0">
              <a:ea typeface="ＭＳ Ｐゴシック"/>
              <a:cs typeface="ＭＳ Ｐゴシック"/>
            </a:endParaRPr>
          </a:p>
          <a:p>
            <a:pPr eaLnBrk="1" hangingPunct="1"/>
            <a:r>
              <a:rPr lang="en-US" sz="2800" smtClean="0">
                <a:ea typeface="ＭＳ Ｐゴシック"/>
                <a:cs typeface="ＭＳ Ｐゴシック"/>
              </a:rPr>
              <a:t>Hearing </a:t>
            </a:r>
            <a:r>
              <a:rPr lang="en-US" sz="2800" smtClean="0"/>
              <a:t>held pursuant to subsection D of § </a:t>
            </a:r>
            <a:r>
              <a:rPr lang="en-US" sz="2800" smtClean="0">
                <a:hlinkClick r:id="rId3"/>
              </a:rPr>
              <a:t>19.2-152.9</a:t>
            </a:r>
            <a:r>
              <a:rPr lang="en-US" sz="2800" smtClean="0"/>
              <a:t> (PPO Statute)</a:t>
            </a:r>
            <a:endParaRPr lang="en-US" sz="2800" smtClean="0">
              <a:ea typeface="ＭＳ Ｐゴシック"/>
              <a:cs typeface="ＭＳ Ｐゴシック"/>
            </a:endParaRPr>
          </a:p>
        </p:txBody>
      </p:sp>
      <p:sp>
        <p:nvSpPr>
          <p:cNvPr id="4" name="Slide Number Placeholder 3"/>
          <p:cNvSpPr>
            <a:spLocks noGrp="1"/>
          </p:cNvSpPr>
          <p:nvPr>
            <p:ph type="sldNum" sz="quarter" idx="12"/>
          </p:nvPr>
        </p:nvSpPr>
        <p:spPr/>
        <p:txBody>
          <a:bodyPr/>
          <a:lstStyle/>
          <a:p>
            <a:pPr>
              <a:defRPr/>
            </a:pPr>
            <a:fld id="{5B076DD0-A50B-4862-A096-A0A1A093DD6A}"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0"/>
            <a:ext cx="8686800" cy="1066800"/>
          </a:xfrm>
        </p:spPr>
        <p:txBody>
          <a:bodyPr>
            <a:normAutofit fontScale="90000"/>
          </a:bodyPr>
          <a:lstStyle/>
          <a:p>
            <a:pPr eaLnBrk="1" fontAlgn="auto" hangingPunct="1">
              <a:spcAft>
                <a:spcPts val="0"/>
              </a:spcAft>
              <a:defRPr/>
            </a:pPr>
            <a:r>
              <a:rPr lang="en-US" dirty="0" smtClean="0"/>
              <a:t>Changes to Non-Family Abuse</a:t>
            </a:r>
            <a:br>
              <a:rPr lang="en-US" dirty="0" smtClean="0"/>
            </a:br>
            <a:r>
              <a:rPr lang="en-US" dirty="0" smtClean="0"/>
              <a:t>EPO, PPOs, PO—Provisions</a:t>
            </a:r>
          </a:p>
        </p:txBody>
      </p:sp>
      <p:sp>
        <p:nvSpPr>
          <p:cNvPr id="14339" name="Content Placeholder 2"/>
          <p:cNvSpPr>
            <a:spLocks noGrp="1"/>
          </p:cNvSpPr>
          <p:nvPr>
            <p:ph sz="quarter" idx="1"/>
          </p:nvPr>
        </p:nvSpPr>
        <p:spPr>
          <a:xfrm>
            <a:off x="533400" y="1676400"/>
            <a:ext cx="8229600" cy="4419600"/>
          </a:xfrm>
        </p:spPr>
        <p:txBody>
          <a:bodyPr>
            <a:normAutofit fontScale="92500"/>
          </a:bodyPr>
          <a:lstStyle/>
          <a:p>
            <a:pPr marL="274320" indent="-274320" eaLnBrk="1" fontAlgn="auto" hangingPunct="1">
              <a:spcAft>
                <a:spcPts val="0"/>
              </a:spcAft>
              <a:buFont typeface="Wingdings 2"/>
              <a:buChar char=""/>
              <a:defRPr/>
            </a:pPr>
            <a:r>
              <a:rPr lang="en-US" sz="2400" dirty="0" smtClean="0"/>
              <a:t>Prohibit </a:t>
            </a:r>
            <a:r>
              <a:rPr lang="en-US" sz="2400" b="1" i="1" dirty="0" smtClean="0"/>
              <a:t>acts of violence</a:t>
            </a:r>
            <a:r>
              <a:rPr lang="en-US" sz="2400" b="1" dirty="0" smtClean="0"/>
              <a:t>, </a:t>
            </a:r>
            <a:r>
              <a:rPr lang="en-US" sz="2400" b="1" i="1" dirty="0" smtClean="0"/>
              <a:t>force, or threat or criminal offenses resulting in injury to person or property</a:t>
            </a:r>
            <a:r>
              <a:rPr lang="en-US" sz="2400" i="1" dirty="0" smtClean="0"/>
              <a:t>,</a:t>
            </a:r>
          </a:p>
          <a:p>
            <a:pPr marL="274320" indent="-274320" eaLnBrk="1" fontAlgn="auto" hangingPunct="1">
              <a:spcAft>
                <a:spcPts val="0"/>
              </a:spcAft>
              <a:buFont typeface="Arial" charset="0"/>
              <a:buNone/>
              <a:defRPr/>
            </a:pPr>
            <a:endParaRPr lang="en-US" sz="2400" i="1" dirty="0" smtClean="0"/>
          </a:p>
          <a:p>
            <a:pPr marL="274320" indent="-274320" eaLnBrk="1" fontAlgn="auto" hangingPunct="1">
              <a:spcAft>
                <a:spcPts val="0"/>
              </a:spcAft>
              <a:buFont typeface="Wingdings 2"/>
              <a:buChar char=""/>
              <a:defRPr/>
            </a:pPr>
            <a:r>
              <a:rPr lang="en-US" sz="2400" dirty="0" smtClean="0"/>
              <a:t>Prohibit  such </a:t>
            </a:r>
            <a:r>
              <a:rPr lang="en-US" sz="2400" b="1" dirty="0" smtClean="0"/>
              <a:t>contacts by the R with the alleged victim or such victim’s f/h members</a:t>
            </a:r>
            <a:r>
              <a:rPr lang="en-US" sz="2400" dirty="0" smtClean="0"/>
              <a:t> as the judge/magistrate deems necessary to protect the safety of such persons and</a:t>
            </a:r>
          </a:p>
          <a:p>
            <a:pPr marL="274320" indent="-274320" eaLnBrk="1" fontAlgn="auto" hangingPunct="1">
              <a:spcAft>
                <a:spcPts val="0"/>
              </a:spcAft>
              <a:buFont typeface="Arial" charset="0"/>
              <a:buNone/>
              <a:defRPr/>
            </a:pPr>
            <a:endParaRPr lang="en-US" sz="2400" dirty="0" smtClean="0"/>
          </a:p>
          <a:p>
            <a:pPr marL="274320" indent="-274320" eaLnBrk="1" fontAlgn="auto" hangingPunct="1">
              <a:spcAft>
                <a:spcPts val="0"/>
              </a:spcAft>
              <a:buFont typeface="Wingdings 2"/>
              <a:buChar char=""/>
              <a:defRPr/>
            </a:pPr>
            <a:r>
              <a:rPr lang="en-US" sz="2400" b="1" dirty="0" smtClean="0"/>
              <a:t>Such other condition </a:t>
            </a:r>
            <a:r>
              <a:rPr lang="en-US" sz="2400" dirty="0" smtClean="0"/>
              <a:t> the judge/magistrate deems necessary to prevent (i) </a:t>
            </a:r>
            <a:r>
              <a:rPr lang="en-US" sz="2400" b="1" dirty="0" smtClean="0"/>
              <a:t>acts of </a:t>
            </a:r>
            <a:r>
              <a:rPr lang="en-US" sz="2400" b="1" i="1" dirty="0" smtClean="0"/>
              <a:t>violence, force, or threat</a:t>
            </a:r>
            <a:r>
              <a:rPr lang="en-US" sz="2400" dirty="0" smtClean="0"/>
              <a:t>, (ii) </a:t>
            </a:r>
            <a:r>
              <a:rPr lang="en-US" sz="2400" b="1" dirty="0" smtClean="0"/>
              <a:t>criminal offenses resulting in injury to person or property</a:t>
            </a:r>
            <a:r>
              <a:rPr lang="en-US" sz="2400" dirty="0" smtClean="0"/>
              <a:t> or (iii) </a:t>
            </a:r>
            <a:r>
              <a:rPr lang="en-US" sz="2400" b="1" dirty="0" smtClean="0"/>
              <a:t>communication or contact of any kind by the R</a:t>
            </a:r>
            <a:r>
              <a:rPr lang="en-US" sz="2400" dirty="0" smtClean="0"/>
              <a:t>.</a:t>
            </a:r>
          </a:p>
          <a:p>
            <a:pPr marL="274320" indent="-274320" eaLnBrk="1" fontAlgn="auto" hangingPunct="1">
              <a:spcAft>
                <a:spcPts val="0"/>
              </a:spcAft>
              <a:buFont typeface="Wingdings 2"/>
              <a:buChar char=""/>
              <a:defRPr/>
            </a:pPr>
            <a:endParaRPr lang="en-US" dirty="0" smtClean="0"/>
          </a:p>
        </p:txBody>
      </p:sp>
      <p:sp>
        <p:nvSpPr>
          <p:cNvPr id="4" name="Slide Number Placeholder 3"/>
          <p:cNvSpPr>
            <a:spLocks noGrp="1"/>
          </p:cNvSpPr>
          <p:nvPr>
            <p:ph type="sldNum" sz="quarter" idx="12"/>
          </p:nvPr>
        </p:nvSpPr>
        <p:spPr/>
        <p:txBody>
          <a:bodyPr/>
          <a:lstStyle/>
          <a:p>
            <a:pPr>
              <a:defRPr/>
            </a:pPr>
            <a:fld id="{5514A4EC-EB99-4758-B96C-6FDBDF083B6D}"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solidFill>
                  <a:srgbClr val="7B9899"/>
                </a:solidFill>
              </a:rPr>
              <a:t>OBJECTIVE for this training:</a:t>
            </a:r>
          </a:p>
        </p:txBody>
      </p:sp>
      <p:sp>
        <p:nvSpPr>
          <p:cNvPr id="17410" name="Content Placeholder 2"/>
          <p:cNvSpPr>
            <a:spLocks noGrp="1"/>
          </p:cNvSpPr>
          <p:nvPr>
            <p:ph sz="quarter" idx="1"/>
          </p:nvPr>
        </p:nvSpPr>
        <p:spPr>
          <a:xfrm>
            <a:off x="609600" y="1752600"/>
            <a:ext cx="8229600" cy="5105400"/>
          </a:xfrm>
        </p:spPr>
        <p:txBody>
          <a:bodyPr/>
          <a:lstStyle/>
          <a:p>
            <a:pPr eaLnBrk="1" hangingPunct="1">
              <a:buFont typeface="Arial" charset="0"/>
              <a:buNone/>
            </a:pPr>
            <a:endParaRPr lang="en-US" sz="2800" smtClean="0"/>
          </a:p>
          <a:p>
            <a:pPr eaLnBrk="1" hangingPunct="1">
              <a:buFont typeface="Arial" charset="0"/>
              <a:buNone/>
            </a:pPr>
            <a:endParaRPr lang="en-US" sz="2800" smtClean="0"/>
          </a:p>
          <a:p>
            <a:pPr eaLnBrk="1" hangingPunct="1">
              <a:buFont typeface="Arial" charset="0"/>
              <a:buNone/>
            </a:pPr>
            <a:endParaRPr lang="en-US" sz="2800" smtClean="0"/>
          </a:p>
          <a:p>
            <a:pPr algn="ctr" eaLnBrk="1" hangingPunct="1">
              <a:buFont typeface="Arial" charset="0"/>
              <a:buNone/>
            </a:pPr>
            <a:r>
              <a:rPr lang="en-US" sz="2800" smtClean="0"/>
              <a:t>Overview of changes in protective order laws that become effective July 1, 2011 (HB 2063/SB 1222). </a:t>
            </a:r>
            <a:endParaRPr lang="en-US" sz="2800" i="1" smtClean="0"/>
          </a:p>
          <a:p>
            <a:pPr eaLnBrk="1" hangingPunct="1">
              <a:buFont typeface="Arial" charset="0"/>
              <a:buNone/>
            </a:pPr>
            <a:endParaRPr lang="en-US" sz="2800" smtClean="0"/>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4CD105EF-2CF2-4465-99A9-7D519BF9FE44}"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04800"/>
            <a:ext cx="8382000" cy="685800"/>
          </a:xfrm>
        </p:spPr>
        <p:txBody>
          <a:bodyPr>
            <a:normAutofit fontScale="90000"/>
          </a:bodyPr>
          <a:lstStyle/>
          <a:p>
            <a:pPr eaLnBrk="1" fontAlgn="auto" hangingPunct="1">
              <a:spcAft>
                <a:spcPts val="0"/>
              </a:spcAft>
              <a:defRPr/>
            </a:pPr>
            <a:r>
              <a:rPr lang="en-US" dirty="0" smtClean="0"/>
              <a:t>Changes to Non-Family Abuse Protective Orders</a:t>
            </a:r>
          </a:p>
        </p:txBody>
      </p:sp>
      <p:sp>
        <p:nvSpPr>
          <p:cNvPr id="49154" name="Content Placeholder 2"/>
          <p:cNvSpPr>
            <a:spLocks noGrp="1"/>
          </p:cNvSpPr>
          <p:nvPr>
            <p:ph sz="quarter" idx="1"/>
          </p:nvPr>
        </p:nvSpPr>
        <p:spPr>
          <a:xfrm>
            <a:off x="381000" y="1447800"/>
            <a:ext cx="8305800" cy="4953000"/>
          </a:xfrm>
        </p:spPr>
        <p:txBody>
          <a:bodyPr/>
          <a:lstStyle/>
          <a:p>
            <a:pPr eaLnBrk="1" hangingPunct="1"/>
            <a:endParaRPr lang="en-US" sz="2400" smtClean="0"/>
          </a:p>
          <a:p>
            <a:pPr eaLnBrk="1" hangingPunct="1"/>
            <a:r>
              <a:rPr lang="en-US" sz="2400" smtClean="0"/>
              <a:t>Makes consistent misdemeanor and felony penalties for violations of Family Abuse POs (§§16.1-253.1, 16.1-253.4, 16.1-279.1) and violations of non-Family Abuse or Acts of Violence POs (§§19.2-152.8, 19.2-152.9, 19.2-152.10).</a:t>
            </a:r>
          </a:p>
          <a:p>
            <a:pPr lvl="3" eaLnBrk="1" hangingPunct="1"/>
            <a:endParaRPr lang="en-US" sz="1700" smtClean="0"/>
          </a:p>
          <a:p>
            <a:pPr eaLnBrk="1" hangingPunct="1"/>
            <a:r>
              <a:rPr lang="en-US" sz="2400" smtClean="0"/>
              <a:t>Pro-arrest measures (§19.2-81.3 (C)) of violations of POs (§ 16.1-253.2) or § 18.2-57.2 will be added to violations of Acts of Violence POs.</a:t>
            </a:r>
          </a:p>
        </p:txBody>
      </p:sp>
      <p:sp>
        <p:nvSpPr>
          <p:cNvPr id="4" name="Slide Number Placeholder 3"/>
          <p:cNvSpPr>
            <a:spLocks noGrp="1"/>
          </p:cNvSpPr>
          <p:nvPr>
            <p:ph type="sldNum" sz="quarter" idx="12"/>
          </p:nvPr>
        </p:nvSpPr>
        <p:spPr/>
        <p:txBody>
          <a:bodyPr/>
          <a:lstStyle/>
          <a:p>
            <a:pPr>
              <a:defRPr/>
            </a:pPr>
            <a:fld id="{7DCB0D9B-35BD-4303-B59A-381CFB983469}"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04800"/>
            <a:ext cx="8382000" cy="685800"/>
          </a:xfrm>
        </p:spPr>
        <p:txBody>
          <a:bodyPr>
            <a:normAutofit fontScale="90000"/>
          </a:bodyPr>
          <a:lstStyle/>
          <a:p>
            <a:pPr eaLnBrk="1" fontAlgn="auto" hangingPunct="1">
              <a:spcAft>
                <a:spcPts val="0"/>
              </a:spcAft>
              <a:defRPr/>
            </a:pPr>
            <a:r>
              <a:rPr lang="en-US" dirty="0" smtClean="0"/>
              <a:t>Changes to Non-Family Abuse Protective Orders</a:t>
            </a:r>
          </a:p>
        </p:txBody>
      </p:sp>
      <p:sp>
        <p:nvSpPr>
          <p:cNvPr id="51202" name="Content Placeholder 2"/>
          <p:cNvSpPr>
            <a:spLocks noGrp="1"/>
          </p:cNvSpPr>
          <p:nvPr>
            <p:ph sz="quarter" idx="1"/>
          </p:nvPr>
        </p:nvSpPr>
        <p:spPr>
          <a:xfrm>
            <a:off x="381000" y="1524000"/>
            <a:ext cx="8229600" cy="4800600"/>
          </a:xfrm>
        </p:spPr>
        <p:txBody>
          <a:bodyPr/>
          <a:lstStyle/>
          <a:p>
            <a:pPr eaLnBrk="1" hangingPunct="1"/>
            <a:r>
              <a:rPr lang="en-US" sz="2400" smtClean="0"/>
              <a:t>LE may request an extension of a Acts of Violence EPO, not to exceed 3 days, for a person in need of protection who is physically or mentally incapable of filing a petition for a preliminary or permanent protective order.</a:t>
            </a:r>
          </a:p>
          <a:p>
            <a:pPr eaLnBrk="1" hangingPunct="1">
              <a:spcBef>
                <a:spcPct val="0"/>
              </a:spcBef>
              <a:buFont typeface="Wingdings 2" pitchFamily="18" charset="2"/>
              <a:buNone/>
            </a:pPr>
            <a:endParaRPr lang="en-US" sz="2400" smtClean="0"/>
          </a:p>
          <a:p>
            <a:pPr eaLnBrk="1" hangingPunct="1">
              <a:spcBef>
                <a:spcPct val="0"/>
              </a:spcBef>
            </a:pPr>
            <a:r>
              <a:rPr lang="en-US" sz="2400" smtClean="0"/>
              <a:t>Must retain misdemeanor Acts of Violence violation (§18.2-60.4) records for 20 years.</a:t>
            </a:r>
          </a:p>
          <a:p>
            <a:pPr eaLnBrk="1" hangingPunct="1">
              <a:spcBef>
                <a:spcPct val="0"/>
              </a:spcBef>
              <a:buFont typeface="Wingdings 2" pitchFamily="18" charset="2"/>
              <a:buNone/>
            </a:pPr>
            <a:endParaRPr lang="en-US" sz="2400" smtClean="0"/>
          </a:p>
          <a:p>
            <a:pPr eaLnBrk="1" hangingPunct="1">
              <a:spcBef>
                <a:spcPct val="0"/>
              </a:spcBef>
            </a:pPr>
            <a:r>
              <a:rPr lang="en-US" sz="2400" smtClean="0"/>
              <a:t>Renames "protective orders for stalking" as "protective orders.“</a:t>
            </a:r>
          </a:p>
          <a:p>
            <a:pPr eaLnBrk="1" hangingPunct="1">
              <a:spcBef>
                <a:spcPct val="0"/>
              </a:spcBef>
              <a:buFont typeface="Wingdings 2" pitchFamily="18" charset="2"/>
              <a:buNone/>
            </a:pPr>
            <a:endParaRPr lang="en-US" sz="2400" smtClean="0"/>
          </a:p>
          <a:p>
            <a:pPr eaLnBrk="1" hangingPunct="1">
              <a:spcBef>
                <a:spcPct val="0"/>
              </a:spcBef>
            </a:pPr>
            <a:r>
              <a:rPr lang="en-US" sz="2400" smtClean="0"/>
              <a:t>Removes fees for ALL PO petitioners, not just DV, stalking, SV victim petitioners.</a:t>
            </a:r>
          </a:p>
        </p:txBody>
      </p:sp>
      <p:sp>
        <p:nvSpPr>
          <p:cNvPr id="4" name="Slide Number Placeholder 3"/>
          <p:cNvSpPr>
            <a:spLocks noGrp="1"/>
          </p:cNvSpPr>
          <p:nvPr>
            <p:ph type="sldNum" sz="quarter" idx="12"/>
          </p:nvPr>
        </p:nvSpPr>
        <p:spPr/>
        <p:txBody>
          <a:bodyPr/>
          <a:lstStyle/>
          <a:p>
            <a:pPr>
              <a:defRPr/>
            </a:pPr>
            <a:fld id="{53E30E8F-C7B5-45B1-AF38-A4CD8AFBE4DE}"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a:defRPr/>
            </a:pPr>
            <a:r>
              <a:rPr lang="en-US" sz="2400" dirty="0" smtClean="0"/>
              <a:t>Violations of Non-Family Abuse EPOs, PPOs &amp; POs  (§18.2-60.4)</a:t>
            </a:r>
          </a:p>
        </p:txBody>
      </p:sp>
      <p:sp>
        <p:nvSpPr>
          <p:cNvPr id="53250" name="Content Placeholder 2"/>
          <p:cNvSpPr>
            <a:spLocks noGrp="1"/>
          </p:cNvSpPr>
          <p:nvPr>
            <p:ph idx="1"/>
          </p:nvPr>
        </p:nvSpPr>
        <p:spPr>
          <a:xfrm>
            <a:off x="301625" y="1527175"/>
            <a:ext cx="8504238" cy="4572000"/>
          </a:xfrm>
        </p:spPr>
        <p:txBody>
          <a:bodyPr/>
          <a:lstStyle/>
          <a:p>
            <a:endParaRPr lang="en-US" sz="2400" smtClean="0"/>
          </a:p>
          <a:p>
            <a:r>
              <a:rPr lang="en-US" sz="2400" smtClean="0"/>
              <a:t>any person who violates any provision of a protective order issued pursuant to §§ §§ </a:t>
            </a:r>
            <a:r>
              <a:rPr lang="en-US" sz="2400" smtClean="0">
                <a:hlinkClick r:id="rId2" action="ppaction://hlinkfile"/>
              </a:rPr>
              <a:t>19.2-152.8</a:t>
            </a:r>
            <a:r>
              <a:rPr lang="en-US" sz="2400" smtClean="0"/>
              <a:t>, </a:t>
            </a:r>
            <a:r>
              <a:rPr lang="en-US" sz="2400" smtClean="0">
                <a:hlinkClick r:id="rId3" action="ppaction://hlinkfile"/>
              </a:rPr>
              <a:t>19.2-152.9</a:t>
            </a:r>
            <a:r>
              <a:rPr lang="en-US" sz="2400" smtClean="0"/>
              <a:t> or § </a:t>
            </a:r>
            <a:r>
              <a:rPr lang="en-US" sz="2400" smtClean="0">
                <a:hlinkClick r:id="rId4" action="ppaction://hlinkfile"/>
              </a:rPr>
              <a:t>19.2-152.10 </a:t>
            </a:r>
            <a:r>
              <a:rPr lang="en-US" sz="2400" smtClean="0"/>
              <a:t>is </a:t>
            </a:r>
            <a:r>
              <a:rPr lang="en-US" sz="2400" b="1" smtClean="0"/>
              <a:t>guilty of a Class 1 misdemeanor</a:t>
            </a:r>
            <a:r>
              <a:rPr lang="en-US" sz="2400" smtClean="0"/>
              <a:t>. </a:t>
            </a:r>
          </a:p>
        </p:txBody>
      </p:sp>
      <p:sp>
        <p:nvSpPr>
          <p:cNvPr id="4" name="Slide Number Placeholder 3"/>
          <p:cNvSpPr>
            <a:spLocks noGrp="1"/>
          </p:cNvSpPr>
          <p:nvPr>
            <p:ph type="sldNum" sz="quarter" idx="12"/>
          </p:nvPr>
        </p:nvSpPr>
        <p:spPr/>
        <p:txBody>
          <a:bodyPr/>
          <a:lstStyle/>
          <a:p>
            <a:pPr>
              <a:defRPr/>
            </a:pPr>
            <a:fld id="{56F27B17-126D-422E-A423-F8A6200D0B1C}"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a:defRPr/>
            </a:pPr>
            <a:r>
              <a:rPr lang="en-US" sz="2400" dirty="0" smtClean="0"/>
              <a:t>Violations of Non-Family Abuse EPOs, PPOs &amp; POs (cont’d)</a:t>
            </a:r>
          </a:p>
        </p:txBody>
      </p:sp>
      <p:sp>
        <p:nvSpPr>
          <p:cNvPr id="54274" name="Content Placeholder 2"/>
          <p:cNvSpPr>
            <a:spLocks noGrp="1"/>
          </p:cNvSpPr>
          <p:nvPr>
            <p:ph idx="1"/>
          </p:nvPr>
        </p:nvSpPr>
        <p:spPr>
          <a:xfrm>
            <a:off x="301625" y="1527175"/>
            <a:ext cx="8504238" cy="4572000"/>
          </a:xfrm>
        </p:spPr>
        <p:txBody>
          <a:bodyPr/>
          <a:lstStyle/>
          <a:p>
            <a:endParaRPr lang="en-US" sz="2400" smtClean="0"/>
          </a:p>
          <a:p>
            <a:endParaRPr lang="en-US" sz="2400" smtClean="0"/>
          </a:p>
          <a:p>
            <a:r>
              <a:rPr lang="en-US" sz="2400" i="1" smtClean="0"/>
              <a:t>Any person </a:t>
            </a:r>
            <a:r>
              <a:rPr lang="en-US" sz="2400" b="1" i="1" smtClean="0"/>
              <a:t>convicted of a 2</a:t>
            </a:r>
            <a:r>
              <a:rPr lang="en-US" sz="2400" b="1" i="1" baseline="30000" smtClean="0"/>
              <a:t>nd</a:t>
            </a:r>
            <a:r>
              <a:rPr lang="en-US" sz="2400" b="1" i="1" smtClean="0"/>
              <a:t> offense of violating a protective order</a:t>
            </a:r>
            <a:r>
              <a:rPr lang="en-US" sz="2400" i="1" smtClean="0"/>
              <a:t>, when the offense is committed </a:t>
            </a:r>
            <a:r>
              <a:rPr lang="en-US" sz="2400" b="1" i="1" smtClean="0"/>
              <a:t>within 5 years of the prior conviction</a:t>
            </a:r>
            <a:r>
              <a:rPr lang="en-US" sz="2400" i="1" smtClean="0"/>
              <a:t> </a:t>
            </a:r>
            <a:r>
              <a:rPr lang="en-US" sz="2400" b="1" i="1" u="sng" smtClean="0"/>
              <a:t>and</a:t>
            </a:r>
            <a:r>
              <a:rPr lang="en-US" sz="2400" i="1" smtClean="0"/>
              <a:t> when </a:t>
            </a:r>
            <a:r>
              <a:rPr lang="en-US" sz="2400" b="1" i="1" smtClean="0"/>
              <a:t>either the instant or prior offense was based on an act or threat of violence</a:t>
            </a:r>
            <a:r>
              <a:rPr lang="en-US" sz="2400" i="1" smtClean="0"/>
              <a:t>, must serve a </a:t>
            </a:r>
            <a:r>
              <a:rPr lang="en-US" sz="2400" b="1" i="1" smtClean="0"/>
              <a:t>mandatory minimum term of confinement of 60 days</a:t>
            </a:r>
            <a:r>
              <a:rPr lang="en-US" sz="2400" i="1" smtClean="0"/>
              <a:t>. </a:t>
            </a:r>
          </a:p>
        </p:txBody>
      </p:sp>
      <p:sp>
        <p:nvSpPr>
          <p:cNvPr id="4" name="Slide Number Placeholder 3"/>
          <p:cNvSpPr>
            <a:spLocks noGrp="1"/>
          </p:cNvSpPr>
          <p:nvPr>
            <p:ph type="sldNum" sz="quarter" idx="12"/>
          </p:nvPr>
        </p:nvSpPr>
        <p:spPr/>
        <p:txBody>
          <a:bodyPr/>
          <a:lstStyle/>
          <a:p>
            <a:pPr>
              <a:defRPr/>
            </a:pPr>
            <a:fld id="{6BD6F513-BE31-48B8-BBA6-2BA36557B8DD}"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a:defRPr/>
            </a:pPr>
            <a:r>
              <a:rPr lang="en-US" sz="2400" dirty="0" smtClean="0"/>
              <a:t>Violations of Non-Family Abuse EPOs, PPOs &amp; POs (cont’d)</a:t>
            </a:r>
          </a:p>
        </p:txBody>
      </p:sp>
      <p:sp>
        <p:nvSpPr>
          <p:cNvPr id="55298" name="Content Placeholder 2"/>
          <p:cNvSpPr>
            <a:spLocks noGrp="1"/>
          </p:cNvSpPr>
          <p:nvPr>
            <p:ph idx="1"/>
          </p:nvPr>
        </p:nvSpPr>
        <p:spPr>
          <a:xfrm>
            <a:off x="457200" y="1981200"/>
            <a:ext cx="8229600" cy="4525963"/>
          </a:xfrm>
        </p:spPr>
        <p:txBody>
          <a:bodyPr/>
          <a:lstStyle/>
          <a:p>
            <a:r>
              <a:rPr lang="en-US" sz="2400" i="1" smtClean="0"/>
              <a:t>Any person convicted of a </a:t>
            </a:r>
            <a:r>
              <a:rPr lang="en-US" sz="2400" b="1" i="1" smtClean="0"/>
              <a:t>3</a:t>
            </a:r>
            <a:r>
              <a:rPr lang="en-US" sz="2400" b="1" i="1" baseline="30000" smtClean="0"/>
              <a:t>rd</a:t>
            </a:r>
            <a:r>
              <a:rPr lang="en-US" sz="2400" b="1" i="1" smtClean="0"/>
              <a:t> or subsequent offense of violating a protective order</a:t>
            </a:r>
            <a:r>
              <a:rPr lang="en-US" sz="2400" i="1" smtClean="0"/>
              <a:t>, when the offense is committed </a:t>
            </a:r>
            <a:r>
              <a:rPr lang="en-US" sz="2400" b="1" i="1" smtClean="0"/>
              <a:t>within 20 years of the 1</a:t>
            </a:r>
            <a:r>
              <a:rPr lang="en-US" sz="2400" b="1" i="1" baseline="30000" smtClean="0"/>
              <a:t>st</a:t>
            </a:r>
            <a:r>
              <a:rPr lang="en-US" sz="2400" b="1" i="1" smtClean="0"/>
              <a:t> conviction</a:t>
            </a:r>
            <a:r>
              <a:rPr lang="en-US" sz="2400" i="1" smtClean="0"/>
              <a:t> </a:t>
            </a:r>
            <a:r>
              <a:rPr lang="en-US" sz="2400" b="1" i="1" u="sng" smtClean="0"/>
              <a:t>and</a:t>
            </a:r>
            <a:r>
              <a:rPr lang="en-US" sz="2400" i="1" smtClean="0"/>
              <a:t> when </a:t>
            </a:r>
            <a:r>
              <a:rPr lang="en-US" sz="2400" b="1" i="1" smtClean="0"/>
              <a:t>either the instant or 1 of the prior offenses was based on an act or threat of violence</a:t>
            </a:r>
            <a:r>
              <a:rPr lang="en-US" sz="2400" i="1" smtClean="0"/>
              <a:t> is </a:t>
            </a:r>
            <a:r>
              <a:rPr lang="en-US" sz="2400" b="1" i="1" smtClean="0"/>
              <a:t>guilty of a Class 6 felony </a:t>
            </a:r>
            <a:r>
              <a:rPr lang="en-US" sz="2400" i="1" smtClean="0"/>
              <a:t>and the punishment shall include a </a:t>
            </a:r>
            <a:r>
              <a:rPr lang="en-US" sz="2400" b="1" i="1" smtClean="0"/>
              <a:t>mandatory minimum term of confinement of 6 months</a:t>
            </a:r>
            <a:r>
              <a:rPr lang="en-US" sz="2400" i="1" smtClean="0"/>
              <a:t>. </a:t>
            </a:r>
          </a:p>
        </p:txBody>
      </p:sp>
      <p:sp>
        <p:nvSpPr>
          <p:cNvPr id="4" name="Slide Number Placeholder 3"/>
          <p:cNvSpPr>
            <a:spLocks noGrp="1"/>
          </p:cNvSpPr>
          <p:nvPr>
            <p:ph type="sldNum" sz="quarter" idx="12"/>
          </p:nvPr>
        </p:nvSpPr>
        <p:spPr/>
        <p:txBody>
          <a:bodyPr/>
          <a:lstStyle/>
          <a:p>
            <a:pPr>
              <a:defRPr/>
            </a:pPr>
            <a:fld id="{525FAC8D-FDAD-4153-BEFE-442DE7F21A08}"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a:defRPr/>
            </a:pPr>
            <a:r>
              <a:rPr lang="en-US" sz="2400" dirty="0" smtClean="0"/>
              <a:t>Violations of Non-Family Abuse EPOs, PPOs &amp; POs (cont’d)</a:t>
            </a:r>
          </a:p>
        </p:txBody>
      </p:sp>
      <p:sp>
        <p:nvSpPr>
          <p:cNvPr id="56322" name="Content Placeholder 2"/>
          <p:cNvSpPr>
            <a:spLocks noGrp="1"/>
          </p:cNvSpPr>
          <p:nvPr>
            <p:ph idx="1"/>
          </p:nvPr>
        </p:nvSpPr>
        <p:spPr>
          <a:xfrm>
            <a:off x="301625" y="1527175"/>
            <a:ext cx="8504238" cy="4572000"/>
          </a:xfrm>
        </p:spPr>
        <p:txBody>
          <a:bodyPr/>
          <a:lstStyle/>
          <a:p>
            <a:endParaRPr lang="en-US" sz="2400" i="1" smtClean="0"/>
          </a:p>
          <a:p>
            <a:r>
              <a:rPr lang="en-US" sz="2400" i="1" smtClean="0"/>
              <a:t>If the respondent commits an </a:t>
            </a:r>
            <a:r>
              <a:rPr lang="en-US" sz="2400" b="1" i="1" smtClean="0"/>
              <a:t>assault and battery upon any party protected by the protective order, resulting in serious bodily injury to the party, he is guilty of a Class 6 felony</a:t>
            </a:r>
            <a:r>
              <a:rPr lang="en-US" sz="2400" i="1" smtClean="0"/>
              <a:t>. Any person who </a:t>
            </a:r>
            <a:r>
              <a:rPr lang="en-US" sz="2400" b="1" i="1" smtClean="0"/>
              <a:t>violates such a protective order by furtively entering the home of any protected party while the party is present, or by entering and remaining in the home of the protected party until the party arrives, is guilty of a Class 6 felony</a:t>
            </a:r>
            <a:r>
              <a:rPr lang="en-US" sz="2400" i="1" smtClean="0"/>
              <a:t>, in addition to any other penalty provided by law. </a:t>
            </a:r>
          </a:p>
        </p:txBody>
      </p:sp>
      <p:sp>
        <p:nvSpPr>
          <p:cNvPr id="4" name="Slide Number Placeholder 3"/>
          <p:cNvSpPr>
            <a:spLocks noGrp="1"/>
          </p:cNvSpPr>
          <p:nvPr>
            <p:ph type="sldNum" sz="quarter" idx="12"/>
          </p:nvPr>
        </p:nvSpPr>
        <p:spPr/>
        <p:txBody>
          <a:bodyPr/>
          <a:lstStyle/>
          <a:p>
            <a:pPr>
              <a:defRPr/>
            </a:pPr>
            <a:fld id="{CCF0BC0F-5241-409F-82F9-B655D6BD64BC}"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a:defRPr/>
            </a:pPr>
            <a:r>
              <a:rPr lang="en-US" sz="2400" dirty="0" smtClean="0"/>
              <a:t>Violations of Non-Family Abuse EPOs, PPOs &amp; POs (cont’d)</a:t>
            </a:r>
          </a:p>
        </p:txBody>
      </p:sp>
      <p:sp>
        <p:nvSpPr>
          <p:cNvPr id="57346" name="Content Placeholder 2"/>
          <p:cNvSpPr>
            <a:spLocks noGrp="1"/>
          </p:cNvSpPr>
          <p:nvPr>
            <p:ph idx="1"/>
          </p:nvPr>
        </p:nvSpPr>
        <p:spPr>
          <a:xfrm>
            <a:off x="301625" y="1527175"/>
            <a:ext cx="8504238" cy="4572000"/>
          </a:xfrm>
        </p:spPr>
        <p:txBody>
          <a:bodyPr/>
          <a:lstStyle/>
          <a:p>
            <a:endParaRPr lang="en-US" sz="2400" smtClean="0"/>
          </a:p>
          <a:p>
            <a:r>
              <a:rPr lang="en-US" sz="2400" i="1" smtClean="0"/>
              <a:t>Upon conviction of any offense hereunder for which a mandatory minimum term of confinement is not specified, the person shall be sentenced to a term of confinement and in no case shall the entire term imposed be suspended.  </a:t>
            </a:r>
            <a:r>
              <a:rPr lang="en-US" sz="2400" b="1" smtClean="0"/>
              <a:t>Upon conviction</a:t>
            </a:r>
            <a:r>
              <a:rPr lang="en-US" sz="2400" smtClean="0"/>
              <a:t>, the court shall, in addition to the sentence imposed, </a:t>
            </a:r>
            <a:r>
              <a:rPr lang="en-US" sz="2400" b="1" smtClean="0"/>
              <a:t>enter a protective order pursuant to § </a:t>
            </a:r>
            <a:r>
              <a:rPr lang="en-US" sz="2400" b="1" smtClean="0">
                <a:hlinkClick r:id="rId2" action="ppaction://hlinkfile"/>
              </a:rPr>
              <a:t>19.2-152.10</a:t>
            </a:r>
            <a:r>
              <a:rPr lang="en-US" sz="2400" b="1" smtClean="0"/>
              <a:t> for a specified period not exceeding two years from the date of conviction</a:t>
            </a:r>
            <a:r>
              <a:rPr lang="en-US" sz="2400" smtClean="0"/>
              <a:t>.</a:t>
            </a:r>
          </a:p>
        </p:txBody>
      </p:sp>
      <p:sp>
        <p:nvSpPr>
          <p:cNvPr id="4" name="Slide Number Placeholder 3"/>
          <p:cNvSpPr>
            <a:spLocks noGrp="1"/>
          </p:cNvSpPr>
          <p:nvPr>
            <p:ph type="sldNum" sz="quarter" idx="12"/>
          </p:nvPr>
        </p:nvSpPr>
        <p:spPr/>
        <p:txBody>
          <a:bodyPr/>
          <a:lstStyle/>
          <a:p>
            <a:pPr>
              <a:defRPr/>
            </a:pPr>
            <a:fld id="{3B907BBC-10D9-4CEB-A6BE-4C9D8360668A}"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 y="0"/>
            <a:ext cx="8458200" cy="990600"/>
          </a:xfrm>
        </p:spPr>
        <p:txBody>
          <a:bodyPr>
            <a:noAutofit/>
          </a:bodyPr>
          <a:lstStyle/>
          <a:p>
            <a:pPr eaLnBrk="1" fontAlgn="auto" hangingPunct="1">
              <a:spcAft>
                <a:spcPts val="0"/>
              </a:spcAft>
              <a:defRPr/>
            </a:pP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000" dirty="0" smtClean="0"/>
              <a:t>Other 2011 changes:</a:t>
            </a:r>
            <a:r>
              <a:rPr lang="en-US" sz="2400" dirty="0" smtClean="0"/>
              <a:t>  </a:t>
            </a:r>
            <a:r>
              <a:rPr lang="en-US" sz="2000" dirty="0" smtClean="0"/>
              <a:t>Changes to Firearms Prohibitions under § 18.2-308.1:4 for those subject to Child POs (§16.1-253)</a:t>
            </a:r>
          </a:p>
        </p:txBody>
      </p:sp>
      <p:sp>
        <p:nvSpPr>
          <p:cNvPr id="58370" name="Content Placeholder 2"/>
          <p:cNvSpPr>
            <a:spLocks noGrp="1"/>
          </p:cNvSpPr>
          <p:nvPr>
            <p:ph sz="quarter" idx="1"/>
          </p:nvPr>
        </p:nvSpPr>
        <p:spPr>
          <a:xfrm>
            <a:off x="457200" y="1676400"/>
            <a:ext cx="8229600" cy="4525963"/>
          </a:xfrm>
        </p:spPr>
        <p:txBody>
          <a:bodyPr/>
          <a:lstStyle/>
          <a:p>
            <a:pPr eaLnBrk="1" hangingPunct="1"/>
            <a:endParaRPr lang="en-US" sz="2400" smtClean="0"/>
          </a:p>
          <a:p>
            <a:pPr eaLnBrk="1" hangingPunct="1"/>
            <a:r>
              <a:rPr lang="en-US" sz="2400" smtClean="0"/>
              <a:t>Currently , § 18.2-308.1:4 prevents a respondent in a Child PO (among other types of POs) from purchasing or transporting a firearm.</a:t>
            </a:r>
          </a:p>
          <a:p>
            <a:pPr eaLnBrk="1" hangingPunct="1">
              <a:buFont typeface="Wingdings 2" pitchFamily="18" charset="2"/>
              <a:buNone/>
            </a:pPr>
            <a:endParaRPr lang="en-US" sz="2400" smtClean="0"/>
          </a:p>
          <a:p>
            <a:pPr eaLnBrk="1" hangingPunct="1"/>
            <a:r>
              <a:rPr lang="en-US" sz="2400" smtClean="0"/>
              <a:t>A Child PO respondent MAY purchase or transport a firearm UNLESS he/she is subject to “</a:t>
            </a:r>
            <a:r>
              <a:rPr lang="en-US" sz="2400" i="1" smtClean="0"/>
              <a:t>a preliminary protective order entered pursuant to subsection F of § 16.1-253 </a:t>
            </a:r>
            <a:r>
              <a:rPr lang="en-US" sz="2400" b="1" i="1" smtClean="0"/>
              <a:t>where a petition alleging abuse or neglect has</a:t>
            </a:r>
            <a:r>
              <a:rPr lang="en-US" sz="2400" b="1" smtClean="0"/>
              <a:t> </a:t>
            </a:r>
            <a:r>
              <a:rPr lang="en-US" sz="2400" b="1" i="1" smtClean="0"/>
              <a:t>been filed</a:t>
            </a:r>
            <a:r>
              <a:rPr lang="en-US" sz="2400" i="1" smtClean="0"/>
              <a:t>.”</a:t>
            </a:r>
            <a:endParaRPr lang="en-US" sz="2400" smtClean="0"/>
          </a:p>
        </p:txBody>
      </p:sp>
      <p:sp>
        <p:nvSpPr>
          <p:cNvPr id="4" name="Slide Number Placeholder 3"/>
          <p:cNvSpPr>
            <a:spLocks noGrp="1"/>
          </p:cNvSpPr>
          <p:nvPr>
            <p:ph type="sldNum" sz="quarter" idx="12"/>
          </p:nvPr>
        </p:nvSpPr>
        <p:spPr/>
        <p:txBody>
          <a:bodyPr/>
          <a:lstStyle/>
          <a:p>
            <a:pPr>
              <a:defRPr/>
            </a:pPr>
            <a:fld id="{BAE5E40E-8B84-46E3-AE00-A55AE83240DD}"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 y="0"/>
            <a:ext cx="8458200" cy="990600"/>
          </a:xfrm>
        </p:spPr>
        <p:txBody>
          <a:bodyPr>
            <a:noAutofit/>
          </a:bodyPr>
          <a:lstStyle/>
          <a:p>
            <a:pPr eaLnBrk="1" fontAlgn="auto" hangingPunct="1">
              <a:spcAft>
                <a:spcPts val="0"/>
              </a:spcAft>
              <a:defRPr/>
            </a:pP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000" dirty="0" smtClean="0"/>
              <a:t>Other 2011 changes:</a:t>
            </a:r>
            <a:r>
              <a:rPr lang="en-US" sz="2400" dirty="0" smtClean="0"/>
              <a:t>  </a:t>
            </a:r>
            <a:r>
              <a:rPr lang="en-US" sz="2000" dirty="0" smtClean="0"/>
              <a:t>GPS used in violation of POs or probation conditions</a:t>
            </a:r>
          </a:p>
        </p:txBody>
      </p:sp>
      <p:sp>
        <p:nvSpPr>
          <p:cNvPr id="60418" name="Content Placeholder 2"/>
          <p:cNvSpPr>
            <a:spLocks noGrp="1"/>
          </p:cNvSpPr>
          <p:nvPr>
            <p:ph sz="quarter" idx="1"/>
          </p:nvPr>
        </p:nvSpPr>
        <p:spPr>
          <a:xfrm>
            <a:off x="457200" y="1676400"/>
            <a:ext cx="8229600" cy="4525963"/>
          </a:xfrm>
        </p:spPr>
        <p:txBody>
          <a:bodyPr/>
          <a:lstStyle/>
          <a:p>
            <a:pPr eaLnBrk="1" hangingPunct="1"/>
            <a:endParaRPr lang="en-US" sz="2400" smtClean="0"/>
          </a:p>
          <a:p>
            <a:pPr eaLnBrk="1" hangingPunct="1"/>
            <a:r>
              <a:rPr lang="en-US" sz="2400" smtClean="0"/>
              <a:t>Any persons arrested for a felony who have previously been convicted of a felony, may </a:t>
            </a:r>
            <a:r>
              <a:rPr lang="en-US" sz="2400" i="1" smtClean="0"/>
              <a:t>be subject to monitoring by a GPS (Global Positioning System) tracking device, or other similar device </a:t>
            </a:r>
            <a:r>
              <a:rPr lang="en-US" sz="2400" smtClean="0"/>
              <a:t>for the violation of a PO or probation conditions.</a:t>
            </a:r>
          </a:p>
        </p:txBody>
      </p:sp>
      <p:sp>
        <p:nvSpPr>
          <p:cNvPr id="4" name="Slide Number Placeholder 3"/>
          <p:cNvSpPr>
            <a:spLocks noGrp="1"/>
          </p:cNvSpPr>
          <p:nvPr>
            <p:ph type="sldNum" sz="quarter" idx="12"/>
          </p:nvPr>
        </p:nvSpPr>
        <p:spPr/>
        <p:txBody>
          <a:bodyPr/>
          <a:lstStyle/>
          <a:p>
            <a:pPr>
              <a:defRPr/>
            </a:pPr>
            <a:fld id="{D03DFB12-BACA-4445-AFFC-781505DFC2BB}"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8600" y="0"/>
            <a:ext cx="8458200" cy="914400"/>
          </a:xfrm>
        </p:spPr>
        <p:txBody>
          <a:bodyPr>
            <a:noAutofit/>
          </a:bodyPr>
          <a:lstStyle/>
          <a:p>
            <a:pPr>
              <a:defRPr/>
            </a:pP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000" dirty="0" smtClean="0"/>
              <a:t>Other 2011 changes:</a:t>
            </a:r>
            <a:r>
              <a:rPr lang="en-US" sz="2400" dirty="0" smtClean="0"/>
              <a:t/>
            </a:r>
            <a:br>
              <a:rPr lang="en-US" sz="2400" dirty="0" smtClean="0"/>
            </a:br>
            <a:r>
              <a:rPr lang="en-US" sz="2000" dirty="0" smtClean="0"/>
              <a:t> Service of EPOs (§ 16.1-253.4 or §19.2-152.8)</a:t>
            </a:r>
          </a:p>
        </p:txBody>
      </p:sp>
      <p:sp>
        <p:nvSpPr>
          <p:cNvPr id="62466" name="Content Placeholder 2"/>
          <p:cNvSpPr>
            <a:spLocks noGrp="1"/>
          </p:cNvSpPr>
          <p:nvPr>
            <p:ph sz="quarter" idx="1"/>
          </p:nvPr>
        </p:nvSpPr>
        <p:spPr>
          <a:xfrm>
            <a:off x="457200" y="1676400"/>
            <a:ext cx="8229600" cy="4525963"/>
          </a:xfrm>
        </p:spPr>
        <p:txBody>
          <a:bodyPr/>
          <a:lstStyle/>
          <a:p>
            <a:pPr eaLnBrk="1" hangingPunct="1"/>
            <a:endParaRPr lang="en-US" sz="2400" smtClean="0"/>
          </a:p>
          <a:p>
            <a:pPr eaLnBrk="1" hangingPunct="1"/>
            <a:r>
              <a:rPr lang="en-US" sz="2400" smtClean="0"/>
              <a:t>LE may </a:t>
            </a:r>
            <a:r>
              <a:rPr lang="en-US" sz="2400" i="1" smtClean="0"/>
              <a:t>serve a respondent who has an outstanding EPO with a form (to be created by the OES) that contains all of the provisions of the EPO</a:t>
            </a:r>
            <a:r>
              <a:rPr lang="en-US" sz="2400" smtClean="0"/>
              <a:t> ( Amends § 16.1-264).</a:t>
            </a:r>
          </a:p>
        </p:txBody>
      </p:sp>
      <p:sp>
        <p:nvSpPr>
          <p:cNvPr id="4" name="Slide Number Placeholder 3"/>
          <p:cNvSpPr>
            <a:spLocks noGrp="1"/>
          </p:cNvSpPr>
          <p:nvPr>
            <p:ph type="sldNum" sz="quarter" idx="12"/>
          </p:nvPr>
        </p:nvSpPr>
        <p:spPr/>
        <p:txBody>
          <a:bodyPr/>
          <a:lstStyle/>
          <a:p>
            <a:pPr>
              <a:defRPr/>
            </a:pPr>
            <a:fld id="{C8C1F175-019E-48EC-BB86-37BDD8980373}"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z="3200" smtClean="0">
                <a:solidFill>
                  <a:srgbClr val="7B9899"/>
                </a:solidFill>
                <a:ea typeface="ＭＳ Ｐゴシック"/>
                <a:cs typeface="ＭＳ Ｐゴシック"/>
              </a:rPr>
              <a:t>Protective Orders Impacted</a:t>
            </a:r>
          </a:p>
        </p:txBody>
      </p:sp>
      <p:sp>
        <p:nvSpPr>
          <p:cNvPr id="3" name="Content Placeholder 2"/>
          <p:cNvSpPr>
            <a:spLocks noGrp="1"/>
          </p:cNvSpPr>
          <p:nvPr>
            <p:ph sz="quarter" idx="1"/>
          </p:nvPr>
        </p:nvSpPr>
        <p:spPr>
          <a:xfrm>
            <a:off x="381000" y="1295400"/>
            <a:ext cx="8382000" cy="5562600"/>
          </a:xfrm>
        </p:spPr>
        <p:txBody>
          <a:bodyPr rtlCol="0">
            <a:noAutofit/>
          </a:bodyPr>
          <a:lstStyle/>
          <a:p>
            <a:pPr marL="225425" indent="-225425" eaLnBrk="1" fontAlgn="auto" hangingPunct="1">
              <a:spcBef>
                <a:spcPts val="0"/>
              </a:spcBef>
              <a:spcAft>
                <a:spcPts val="0"/>
              </a:spcAft>
              <a:buFont typeface="Arial" pitchFamily="34" charset="0"/>
              <a:buChar char="•"/>
              <a:defRPr/>
            </a:pPr>
            <a:r>
              <a:rPr lang="en-US" dirty="0" smtClean="0"/>
              <a:t>Child Protective Orders:</a:t>
            </a:r>
          </a:p>
          <a:p>
            <a:pPr marL="625475" lvl="1" indent="-225425" eaLnBrk="1" fontAlgn="auto" hangingPunct="1">
              <a:spcBef>
                <a:spcPts val="0"/>
              </a:spcBef>
              <a:spcAft>
                <a:spcPts val="0"/>
              </a:spcAft>
              <a:buFont typeface="Wingdings" pitchFamily="2" charset="2"/>
              <a:buChar char="Ø"/>
              <a:defRPr/>
            </a:pPr>
            <a:r>
              <a:rPr lang="en-US" sz="2400" dirty="0" smtClean="0"/>
              <a:t> Child PO §16.1-253</a:t>
            </a:r>
          </a:p>
          <a:p>
            <a:pPr marL="625475" lvl="1" indent="-225425" eaLnBrk="1" fontAlgn="auto" hangingPunct="1">
              <a:spcBef>
                <a:spcPts val="0"/>
              </a:spcBef>
              <a:spcAft>
                <a:spcPts val="0"/>
              </a:spcAft>
              <a:buFont typeface="Wingdings" pitchFamily="2" charset="2"/>
              <a:buNone/>
              <a:defRPr/>
            </a:pPr>
            <a:endParaRPr lang="en-US" dirty="0" smtClean="0"/>
          </a:p>
          <a:p>
            <a:pPr marL="225425" indent="-225425" eaLnBrk="1" fontAlgn="auto" hangingPunct="1">
              <a:spcBef>
                <a:spcPts val="0"/>
              </a:spcBef>
              <a:spcAft>
                <a:spcPts val="0"/>
              </a:spcAft>
              <a:buFont typeface="Arial" pitchFamily="34" charset="0"/>
              <a:buChar char="•"/>
              <a:defRPr/>
            </a:pPr>
            <a:r>
              <a:rPr lang="en-US" dirty="0" smtClean="0"/>
              <a:t>Family Abuse Protective Orders:</a:t>
            </a:r>
          </a:p>
          <a:p>
            <a:pPr marL="548640" lvl="1" indent="-274320" eaLnBrk="1" fontAlgn="auto" hangingPunct="1">
              <a:spcBef>
                <a:spcPts val="0"/>
              </a:spcBef>
              <a:spcAft>
                <a:spcPts val="0"/>
              </a:spcAft>
              <a:buFont typeface="Wingdings" pitchFamily="2" charset="2"/>
              <a:buChar char="Ø"/>
              <a:defRPr/>
            </a:pPr>
            <a:r>
              <a:rPr lang="en-US" sz="2800" dirty="0" smtClean="0"/>
              <a:t>Emergency Protective Order (EPO)</a:t>
            </a:r>
          </a:p>
          <a:p>
            <a:pPr marL="548640" lvl="1" indent="-274320" eaLnBrk="1" fontAlgn="auto" hangingPunct="1">
              <a:spcBef>
                <a:spcPts val="0"/>
              </a:spcBef>
              <a:spcAft>
                <a:spcPts val="0"/>
              </a:spcAft>
              <a:buFont typeface="Wingdings" pitchFamily="2" charset="2"/>
              <a:buChar char="Ø"/>
              <a:defRPr/>
            </a:pPr>
            <a:r>
              <a:rPr lang="en-US" sz="2800" dirty="0" smtClean="0"/>
              <a:t>Preliminary Protective Order (PPO)</a:t>
            </a:r>
          </a:p>
          <a:p>
            <a:pPr marL="548640" lvl="1" indent="-274320" eaLnBrk="1" fontAlgn="auto" hangingPunct="1">
              <a:spcBef>
                <a:spcPts val="0"/>
              </a:spcBef>
              <a:spcAft>
                <a:spcPts val="0"/>
              </a:spcAft>
              <a:buFont typeface="Wingdings" pitchFamily="2" charset="2"/>
              <a:buChar char="Ø"/>
              <a:defRPr/>
            </a:pPr>
            <a:r>
              <a:rPr lang="en-US" sz="2800" dirty="0" smtClean="0"/>
              <a:t>“full” Protective Order (PO)</a:t>
            </a:r>
          </a:p>
          <a:p>
            <a:pPr marL="548640" lvl="1" indent="-274320" eaLnBrk="1" fontAlgn="auto" hangingPunct="1">
              <a:spcBef>
                <a:spcPts val="0"/>
              </a:spcBef>
              <a:spcAft>
                <a:spcPts val="0"/>
              </a:spcAft>
              <a:buFont typeface="Arial" charset="0"/>
              <a:buNone/>
              <a:defRPr/>
            </a:pPr>
            <a:endParaRPr lang="en-US" sz="3200" dirty="0" smtClean="0"/>
          </a:p>
          <a:p>
            <a:pPr marL="225425" indent="-225425" eaLnBrk="1" fontAlgn="auto" hangingPunct="1">
              <a:spcBef>
                <a:spcPts val="0"/>
              </a:spcBef>
              <a:spcAft>
                <a:spcPts val="0"/>
              </a:spcAft>
              <a:buFont typeface="Arial" pitchFamily="34" charset="0"/>
              <a:buChar char="•"/>
              <a:defRPr/>
            </a:pPr>
            <a:r>
              <a:rPr lang="en-US" dirty="0" smtClean="0"/>
              <a:t>“Non-Family Abuse” Protective Orders:</a:t>
            </a:r>
          </a:p>
          <a:p>
            <a:pPr marL="470218" lvl="1" indent="-280988" eaLnBrk="1" fontAlgn="auto" hangingPunct="1">
              <a:spcBef>
                <a:spcPts val="0"/>
              </a:spcBef>
              <a:spcAft>
                <a:spcPts val="0"/>
              </a:spcAft>
              <a:buFont typeface="Wingdings" pitchFamily="2" charset="2"/>
              <a:buChar char="Ø"/>
              <a:defRPr/>
            </a:pPr>
            <a:r>
              <a:rPr lang="en-US" sz="2900" dirty="0" smtClean="0"/>
              <a:t>Emergency Protective Order (EPO)</a:t>
            </a:r>
          </a:p>
          <a:p>
            <a:pPr marL="470218" lvl="1" indent="-280988" eaLnBrk="1" fontAlgn="auto" hangingPunct="1">
              <a:spcBef>
                <a:spcPts val="0"/>
              </a:spcBef>
              <a:spcAft>
                <a:spcPts val="0"/>
              </a:spcAft>
              <a:buFont typeface="Wingdings" pitchFamily="2" charset="2"/>
              <a:buChar char="Ø"/>
              <a:defRPr/>
            </a:pPr>
            <a:r>
              <a:rPr lang="en-US" sz="2900" dirty="0" smtClean="0"/>
              <a:t>Preliminary Protective Order (PPO)</a:t>
            </a:r>
          </a:p>
          <a:p>
            <a:pPr marL="470218" lvl="1" indent="-280988" eaLnBrk="1" fontAlgn="auto" hangingPunct="1">
              <a:spcBef>
                <a:spcPts val="0"/>
              </a:spcBef>
              <a:spcAft>
                <a:spcPts val="0"/>
              </a:spcAft>
              <a:buFont typeface="Wingdings" pitchFamily="2" charset="2"/>
              <a:buChar char="Ø"/>
              <a:defRPr/>
            </a:pPr>
            <a:r>
              <a:rPr lang="en-US" sz="2900" dirty="0" smtClean="0"/>
              <a:t>“full” Protective Order (PO) §19.2-152.10 </a:t>
            </a:r>
          </a:p>
        </p:txBody>
      </p:sp>
      <p:sp>
        <p:nvSpPr>
          <p:cNvPr id="5" name="Slide Number Placeholder 4"/>
          <p:cNvSpPr>
            <a:spLocks noGrp="1"/>
          </p:cNvSpPr>
          <p:nvPr>
            <p:ph type="sldNum" sz="quarter" idx="12"/>
          </p:nvPr>
        </p:nvSpPr>
        <p:spPr/>
        <p:txBody>
          <a:bodyPr/>
          <a:lstStyle/>
          <a:p>
            <a:pPr>
              <a:defRPr/>
            </a:pPr>
            <a:fld id="{6302AD7D-F104-43D2-97A7-FA2EEDF82A84}"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pPr eaLnBrk="1" hangingPunct="1"/>
            <a:r>
              <a:rPr lang="en-US" sz="2700" smtClean="0">
                <a:solidFill>
                  <a:srgbClr val="7B9899"/>
                </a:solidFill>
              </a:rPr>
              <a:t>RECAP—Family Abuse &amp; Acts of Violence PO Changes</a:t>
            </a:r>
          </a:p>
        </p:txBody>
      </p:sp>
      <p:sp>
        <p:nvSpPr>
          <p:cNvPr id="16387" name="Content Placeholder 2"/>
          <p:cNvSpPr>
            <a:spLocks noGrp="1"/>
          </p:cNvSpPr>
          <p:nvPr>
            <p:ph sz="quarter" idx="1"/>
          </p:nvPr>
        </p:nvSpPr>
        <p:spPr>
          <a:xfrm>
            <a:off x="301625" y="1527175"/>
            <a:ext cx="8504238" cy="4572000"/>
          </a:xfrm>
        </p:spPr>
        <p:txBody>
          <a:bodyPr>
            <a:normAutofit fontScale="92500" lnSpcReduction="20000"/>
          </a:bodyPr>
          <a:lstStyle/>
          <a:p>
            <a:pPr marL="274320" indent="-274320" eaLnBrk="1" fontAlgn="auto" hangingPunct="1">
              <a:spcAft>
                <a:spcPts val="0"/>
              </a:spcAft>
              <a:buFont typeface="Wingdings 2"/>
              <a:buChar char=""/>
              <a:defRPr/>
            </a:pPr>
            <a:r>
              <a:rPr lang="en-US" sz="2800" dirty="0" smtClean="0"/>
              <a:t>Removes the criminal warrant requirement for the protective order issued by the General District Court;</a:t>
            </a:r>
          </a:p>
          <a:p>
            <a:pPr marL="274320" indent="-274320" eaLnBrk="1" fontAlgn="auto" hangingPunct="1">
              <a:spcAft>
                <a:spcPts val="0"/>
              </a:spcAft>
              <a:buFont typeface="Wingdings 2"/>
              <a:buChar char=""/>
              <a:defRPr/>
            </a:pPr>
            <a:endParaRPr lang="en-US" sz="2800" dirty="0" smtClean="0"/>
          </a:p>
          <a:p>
            <a:pPr marL="274320" indent="-274320" eaLnBrk="1" fontAlgn="auto" hangingPunct="1">
              <a:spcAft>
                <a:spcPts val="0"/>
              </a:spcAft>
              <a:buFont typeface="Wingdings 2"/>
              <a:buChar char=""/>
              <a:defRPr/>
            </a:pPr>
            <a:r>
              <a:rPr lang="en-US" sz="2800" dirty="0" smtClean="0"/>
              <a:t>Creates one standard for getting protections for victims of family abuse and for victims of other acts of violence, including sexual assault, stalking, and dating violence.   </a:t>
            </a:r>
          </a:p>
          <a:p>
            <a:pPr marL="274320" indent="-274320" eaLnBrk="1" fontAlgn="auto" hangingPunct="1">
              <a:spcAft>
                <a:spcPts val="0"/>
              </a:spcAft>
              <a:buFont typeface="Wingdings 2"/>
              <a:buNone/>
              <a:defRPr/>
            </a:pPr>
            <a:endParaRPr lang="en-US" sz="2800" dirty="0" smtClean="0"/>
          </a:p>
          <a:p>
            <a:pPr marL="274320" indent="-274320" eaLnBrk="1" fontAlgn="auto" hangingPunct="1">
              <a:spcAft>
                <a:spcPts val="0"/>
              </a:spcAft>
              <a:buFont typeface="Wingdings 2"/>
              <a:buChar char=""/>
              <a:defRPr/>
            </a:pPr>
            <a:r>
              <a:rPr lang="en-US" sz="2800" dirty="0" smtClean="0"/>
              <a:t>Adds enhanced penalties for violation of the protective order issued by the General District Court so that the penalties are the same as those for violating the Family Abuse Protective Order.</a:t>
            </a:r>
          </a:p>
          <a:p>
            <a:pPr marL="274320" indent="-274320" eaLnBrk="1" fontAlgn="auto" hangingPunct="1">
              <a:spcAft>
                <a:spcPts val="0"/>
              </a:spcAft>
              <a:buFont typeface="Wingdings 2"/>
              <a:buChar char=""/>
              <a:defRPr/>
            </a:pPr>
            <a:endParaRPr lang="en-US" sz="2800" dirty="0" smtClean="0"/>
          </a:p>
        </p:txBody>
      </p:sp>
      <p:sp>
        <p:nvSpPr>
          <p:cNvPr id="4" name="Slide Number Placeholder 3"/>
          <p:cNvSpPr>
            <a:spLocks noGrp="1"/>
          </p:cNvSpPr>
          <p:nvPr>
            <p:ph type="sldNum" sz="quarter" idx="12"/>
          </p:nvPr>
        </p:nvSpPr>
        <p:spPr/>
        <p:txBody>
          <a:bodyPr/>
          <a:lstStyle/>
          <a:p>
            <a:pPr>
              <a:defRPr/>
            </a:pPr>
            <a:fld id="{5E2E29FE-0082-463F-BFB3-A24D1811CFE9}" type="slidenum">
              <a:rPr lang="en-US" smtClean="0"/>
              <a:pPr>
                <a:defRPr/>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pPr eaLnBrk="1" hangingPunct="1"/>
            <a:r>
              <a:rPr lang="en-US" smtClean="0">
                <a:solidFill>
                  <a:srgbClr val="7B9899"/>
                </a:solidFill>
              </a:rPr>
              <a:t>RECAP (continued)</a:t>
            </a:r>
          </a:p>
        </p:txBody>
      </p:sp>
      <p:sp>
        <p:nvSpPr>
          <p:cNvPr id="5123" name="Content Placeholder 2"/>
          <p:cNvSpPr>
            <a:spLocks noGrp="1"/>
          </p:cNvSpPr>
          <p:nvPr>
            <p:ph sz="quarter" idx="1"/>
          </p:nvPr>
        </p:nvSpPr>
        <p:spPr>
          <a:xfrm>
            <a:off x="301625" y="1527175"/>
            <a:ext cx="8504238" cy="4572000"/>
          </a:xfrm>
        </p:spPr>
        <p:txBody>
          <a:bodyPr>
            <a:normAutofit fontScale="92500" lnSpcReduction="20000"/>
          </a:bodyPr>
          <a:lstStyle/>
          <a:p>
            <a:pPr marL="274320" indent="-274320" eaLnBrk="1" fontAlgn="auto" hangingPunct="1">
              <a:spcAft>
                <a:spcPts val="0"/>
              </a:spcAft>
              <a:buFont typeface="Wingdings 2"/>
              <a:buChar char=""/>
              <a:defRPr/>
            </a:pPr>
            <a:r>
              <a:rPr lang="en-US" sz="2800" dirty="0" smtClean="0"/>
              <a:t>Requires law enforcement to make an arrest for violation of a protective order issued by the General District Court (“Pro-Arrest” provision).  Current law already includes this provision for violation of a Family Abuse Protective Order. </a:t>
            </a:r>
          </a:p>
          <a:p>
            <a:pPr marL="274320" indent="-274320" eaLnBrk="1" fontAlgn="auto" hangingPunct="1">
              <a:spcAft>
                <a:spcPts val="0"/>
              </a:spcAft>
              <a:buFont typeface="Wingdings 2"/>
              <a:buChar char=""/>
              <a:defRPr/>
            </a:pPr>
            <a:endParaRPr lang="en-US" sz="2800" dirty="0" smtClean="0"/>
          </a:p>
          <a:p>
            <a:pPr marL="274320" indent="-274320" eaLnBrk="1" fontAlgn="auto" hangingPunct="1">
              <a:spcAft>
                <a:spcPts val="0"/>
              </a:spcAft>
              <a:buFont typeface="Wingdings 2"/>
              <a:buChar char=""/>
              <a:defRPr/>
            </a:pPr>
            <a:r>
              <a:rPr lang="en-US" sz="2800" dirty="0" smtClean="0"/>
              <a:t>Changes the name of the “Stalking, Sexual Assault, and Other Acts of Violence Protective Order” issued by the General District Court to “Protective Order.” </a:t>
            </a:r>
          </a:p>
          <a:p>
            <a:pPr marL="274320" indent="-274320" eaLnBrk="1" fontAlgn="auto" hangingPunct="1">
              <a:spcAft>
                <a:spcPts val="0"/>
              </a:spcAft>
              <a:buFont typeface="Wingdings 2"/>
              <a:buChar char=""/>
              <a:defRPr/>
            </a:pPr>
            <a:endParaRPr lang="en-US" sz="2800" dirty="0" smtClean="0"/>
          </a:p>
          <a:p>
            <a:pPr marL="274320" indent="-274320" eaLnBrk="1" fontAlgn="auto" hangingPunct="1">
              <a:spcAft>
                <a:spcPts val="0"/>
              </a:spcAft>
              <a:buFont typeface="Wingdings 2"/>
              <a:buChar char=""/>
              <a:defRPr/>
            </a:pPr>
            <a:r>
              <a:rPr lang="en-US" sz="2800" dirty="0" smtClean="0"/>
              <a:t>Redefines “family abuse”</a:t>
            </a:r>
          </a:p>
          <a:p>
            <a:pPr marL="274320" indent="-274320" eaLnBrk="1" fontAlgn="auto" hangingPunct="1">
              <a:spcAft>
                <a:spcPts val="0"/>
              </a:spcAft>
              <a:buFont typeface="Arial" charset="0"/>
              <a:buNone/>
              <a:defRPr/>
            </a:pPr>
            <a:r>
              <a:rPr lang="en-US" sz="1800" dirty="0" smtClean="0"/>
              <a:t> </a:t>
            </a:r>
          </a:p>
        </p:txBody>
      </p:sp>
      <p:sp>
        <p:nvSpPr>
          <p:cNvPr id="4" name="Slide Number Placeholder 3"/>
          <p:cNvSpPr>
            <a:spLocks noGrp="1"/>
          </p:cNvSpPr>
          <p:nvPr>
            <p:ph type="sldNum" sz="quarter" idx="12"/>
          </p:nvPr>
        </p:nvSpPr>
        <p:spPr/>
        <p:txBody>
          <a:bodyPr/>
          <a:lstStyle/>
          <a:p>
            <a:pPr>
              <a:defRPr/>
            </a:pPr>
            <a:fld id="{513EFA86-27E8-4A30-A459-7E6552036D61}" type="slidenum">
              <a:rPr lang="en-US" smtClean="0"/>
              <a:pPr>
                <a:defRPr/>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US" smtClean="0">
                <a:solidFill>
                  <a:srgbClr val="7B9899"/>
                </a:solidFill>
              </a:rPr>
              <a:t>Statewide Implementation Challenges</a:t>
            </a:r>
          </a:p>
        </p:txBody>
      </p:sp>
      <p:sp>
        <p:nvSpPr>
          <p:cNvPr id="68610" name="Content Placeholder 2"/>
          <p:cNvSpPr>
            <a:spLocks noGrp="1"/>
          </p:cNvSpPr>
          <p:nvPr>
            <p:ph sz="quarter" idx="1"/>
          </p:nvPr>
        </p:nvSpPr>
        <p:spPr>
          <a:xfrm>
            <a:off x="301625" y="1527175"/>
            <a:ext cx="8504238" cy="4572000"/>
          </a:xfrm>
        </p:spPr>
        <p:txBody>
          <a:bodyPr/>
          <a:lstStyle/>
          <a:p>
            <a:pPr eaLnBrk="1" hangingPunct="1"/>
            <a:r>
              <a:rPr lang="en-US" sz="2200" smtClean="0"/>
              <a:t>Training (judges, clerks, law enforcement, advocates, magistrates, legal aid, victim/witness)   </a:t>
            </a:r>
          </a:p>
          <a:p>
            <a:pPr eaLnBrk="1" hangingPunct="1"/>
            <a:r>
              <a:rPr lang="en-US" sz="2200" smtClean="0"/>
              <a:t>Revising information/resources available to victims (brochures provided by advocates, law enforcement, AG’s Office, etc)</a:t>
            </a:r>
          </a:p>
          <a:p>
            <a:pPr eaLnBrk="1" hangingPunct="1"/>
            <a:r>
              <a:rPr lang="en-US" sz="2200" smtClean="0"/>
              <a:t>Changes to law enforcement domestic violence and sexual assault protocols, including procedures around violations</a:t>
            </a:r>
          </a:p>
          <a:p>
            <a:pPr eaLnBrk="1" hangingPunct="1"/>
            <a:r>
              <a:rPr lang="en-US" sz="2200" smtClean="0"/>
              <a:t>Revisions to the Protective Order forms and I-CAN system</a:t>
            </a:r>
          </a:p>
          <a:p>
            <a:pPr eaLnBrk="1" hangingPunct="1"/>
            <a:r>
              <a:rPr lang="en-US" sz="2200" smtClean="0"/>
              <a:t>Updates to statewide data systems, such as VCIN and VaDATA</a:t>
            </a:r>
          </a:p>
          <a:p>
            <a:pPr eaLnBrk="1" hangingPunct="1">
              <a:buFont typeface="Wingdings 2" pitchFamily="18" charset="2"/>
              <a:buNone/>
            </a:pPr>
            <a:endParaRPr lang="en-US" smtClean="0"/>
          </a:p>
          <a:p>
            <a:pPr eaLnBrk="1" hangingPunct="1"/>
            <a:endParaRPr lang="en-US" sz="2400"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D6120BE7-4B35-473F-B146-FAF5367E70BA}" type="slidenum">
              <a:rPr lang="en-US" smtClean="0"/>
              <a:pPr>
                <a:defRPr/>
              </a:pPr>
              <a:t>32</a:t>
            </a:fld>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pPr eaLnBrk="1" hangingPunct="1"/>
            <a:r>
              <a:rPr lang="en-US" smtClean="0">
                <a:solidFill>
                  <a:srgbClr val="7B9899"/>
                </a:solidFill>
              </a:rPr>
              <a:t>Local Implementation Challenges</a:t>
            </a:r>
          </a:p>
        </p:txBody>
      </p:sp>
      <p:sp>
        <p:nvSpPr>
          <p:cNvPr id="70658" name="Content Placeholder 2"/>
          <p:cNvSpPr>
            <a:spLocks noGrp="1"/>
          </p:cNvSpPr>
          <p:nvPr>
            <p:ph sz="quarter" idx="1"/>
          </p:nvPr>
        </p:nvSpPr>
        <p:spPr>
          <a:xfrm>
            <a:off x="301625" y="1527175"/>
            <a:ext cx="8504238" cy="4572000"/>
          </a:xfrm>
        </p:spPr>
        <p:txBody>
          <a:bodyPr/>
          <a:lstStyle/>
          <a:p>
            <a:pPr eaLnBrk="1" hangingPunct="1"/>
            <a:r>
              <a:rPr lang="en-US" sz="2200" smtClean="0"/>
              <a:t>Training (judges, clerks, law enforcement, advocates, magistrates, legal aid, victim/witness)   </a:t>
            </a:r>
          </a:p>
          <a:p>
            <a:pPr eaLnBrk="1" hangingPunct="1"/>
            <a:r>
              <a:rPr lang="en-US" sz="2200" smtClean="0"/>
              <a:t>Updates to university/college resources and procedures/plans to address dating violence, stalking and sexual assault</a:t>
            </a:r>
          </a:p>
          <a:p>
            <a:pPr eaLnBrk="1" hangingPunct="1"/>
            <a:r>
              <a:rPr lang="en-US" sz="2200" smtClean="0"/>
              <a:t>Revision of Domestic Violence CCR and SART agreements to include civil PO for Sexual Assault victims </a:t>
            </a:r>
          </a:p>
          <a:p>
            <a:pPr eaLnBrk="1" hangingPunct="1"/>
            <a:r>
              <a:rPr lang="en-US" sz="2200" smtClean="0"/>
              <a:t>Court Processes/Structure </a:t>
            </a:r>
          </a:p>
          <a:p>
            <a:pPr lvl="1" eaLnBrk="1" hangingPunct="1"/>
            <a:r>
              <a:rPr lang="en-US" smtClean="0"/>
              <a:t>Intake and Petition Process</a:t>
            </a:r>
          </a:p>
          <a:p>
            <a:pPr lvl="1" eaLnBrk="1" hangingPunct="1"/>
            <a:r>
              <a:rPr lang="en-US" smtClean="0"/>
              <a:t>Docketing Issues</a:t>
            </a:r>
          </a:p>
          <a:p>
            <a:pPr lvl="1" eaLnBrk="1" hangingPunct="1"/>
            <a:r>
              <a:rPr lang="en-US" smtClean="0"/>
              <a:t>Privacy issues for victims of IPV/Sexual Assault</a:t>
            </a:r>
          </a:p>
          <a:p>
            <a:pPr eaLnBrk="1" hangingPunct="1"/>
            <a:endParaRPr lang="en-US" sz="2400" smtClean="0"/>
          </a:p>
          <a:p>
            <a:pPr eaLnBrk="1" hangingPunct="1"/>
            <a:endParaRPr lang="en-US" smtClean="0"/>
          </a:p>
        </p:txBody>
      </p:sp>
      <p:sp>
        <p:nvSpPr>
          <p:cNvPr id="4" name="Slide Number Placeholder 3"/>
          <p:cNvSpPr>
            <a:spLocks noGrp="1"/>
          </p:cNvSpPr>
          <p:nvPr>
            <p:ph type="sldNum" sz="quarter" idx="12"/>
          </p:nvPr>
        </p:nvSpPr>
        <p:spPr/>
        <p:txBody>
          <a:bodyPr/>
          <a:lstStyle/>
          <a:p>
            <a:pPr>
              <a:defRPr/>
            </a:pPr>
            <a:fld id="{4F9067B3-F1F7-4AC8-A9BF-19C2725DFAF7}" type="slidenum">
              <a:rPr lang="en-US" smtClean="0"/>
              <a:pPr>
                <a:defRPr/>
              </a:pPr>
              <a:t>33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28600" y="228600"/>
            <a:ext cx="8534400" cy="758825"/>
          </a:xfrm>
        </p:spPr>
        <p:txBody>
          <a:bodyPr/>
          <a:lstStyle/>
          <a:p>
            <a:pPr eaLnBrk="1" hangingPunct="1"/>
            <a:r>
              <a:rPr lang="en-US" sz="2800" smtClean="0">
                <a:solidFill>
                  <a:srgbClr val="7B9899"/>
                </a:solidFill>
              </a:rPr>
              <a:t/>
            </a:r>
            <a:br>
              <a:rPr lang="en-US" sz="2800" smtClean="0">
                <a:solidFill>
                  <a:srgbClr val="7B9899"/>
                </a:solidFill>
              </a:rPr>
            </a:br>
            <a:r>
              <a:rPr lang="en-US" sz="2800" smtClean="0">
                <a:solidFill>
                  <a:srgbClr val="7B9899"/>
                </a:solidFill>
              </a:rPr>
              <a:t/>
            </a:r>
            <a:br>
              <a:rPr lang="en-US" sz="2800" smtClean="0">
                <a:solidFill>
                  <a:srgbClr val="7B9899"/>
                </a:solidFill>
              </a:rPr>
            </a:br>
            <a:r>
              <a:rPr lang="en-US" sz="2800" smtClean="0">
                <a:solidFill>
                  <a:srgbClr val="7B9899"/>
                </a:solidFill>
              </a:rPr>
              <a:t/>
            </a:r>
            <a:br>
              <a:rPr lang="en-US" sz="2800" smtClean="0">
                <a:solidFill>
                  <a:srgbClr val="7B9899"/>
                </a:solidFill>
              </a:rPr>
            </a:br>
            <a:r>
              <a:rPr lang="en-US" sz="2800" smtClean="0">
                <a:solidFill>
                  <a:srgbClr val="7B9899"/>
                </a:solidFill>
              </a:rPr>
              <a:t/>
            </a:r>
            <a:br>
              <a:rPr lang="en-US" sz="2800" smtClean="0">
                <a:solidFill>
                  <a:srgbClr val="7B9899"/>
                </a:solidFill>
              </a:rPr>
            </a:br>
            <a:r>
              <a:rPr lang="en-US" sz="2800" smtClean="0">
                <a:solidFill>
                  <a:srgbClr val="7B9899"/>
                </a:solidFill>
              </a:rPr>
              <a:t>Why the Changes to the Family Abuse and “Non-Family Abuse” POs?</a:t>
            </a:r>
          </a:p>
        </p:txBody>
      </p:sp>
      <p:sp>
        <p:nvSpPr>
          <p:cNvPr id="21506" name="Content Placeholder 2"/>
          <p:cNvSpPr>
            <a:spLocks noGrp="1"/>
          </p:cNvSpPr>
          <p:nvPr>
            <p:ph sz="quarter" idx="1"/>
          </p:nvPr>
        </p:nvSpPr>
        <p:spPr>
          <a:xfrm>
            <a:off x="301625" y="1527175"/>
            <a:ext cx="8504238" cy="4572000"/>
          </a:xfrm>
        </p:spPr>
        <p:txBody>
          <a:bodyPr/>
          <a:lstStyle/>
          <a:p>
            <a:pPr eaLnBrk="1" hangingPunct="1"/>
            <a:endParaRPr lang="en-US" smtClean="0"/>
          </a:p>
          <a:p>
            <a:pPr eaLnBrk="1" hangingPunct="1"/>
            <a:r>
              <a:rPr lang="en-US" smtClean="0"/>
              <a:t>Provide equal access to Protective Orders for victims of sexual assault, stalking, and dating violence</a:t>
            </a:r>
          </a:p>
          <a:p>
            <a:pPr eaLnBrk="1" hangingPunct="1">
              <a:buFont typeface="Arial" charset="0"/>
              <a:buNone/>
            </a:pPr>
            <a:endParaRPr lang="en-US" smtClean="0"/>
          </a:p>
          <a:p>
            <a:pPr eaLnBrk="1" hangingPunct="1"/>
            <a:r>
              <a:rPr lang="en-US" smtClean="0"/>
              <a:t>Provide equal protections for enforcement for victims of sexual assault, stalking, and dating violence</a:t>
            </a:r>
          </a:p>
          <a:p>
            <a:pPr eaLnBrk="1" hangingPunct="1">
              <a:buFont typeface="Arial" charset="0"/>
              <a:buNone/>
            </a:pPr>
            <a:r>
              <a:rPr lang="en-US" smtClean="0"/>
              <a:t> </a:t>
            </a:r>
          </a:p>
        </p:txBody>
      </p:sp>
      <p:sp>
        <p:nvSpPr>
          <p:cNvPr id="4" name="Slide Number Placeholder 3"/>
          <p:cNvSpPr>
            <a:spLocks noGrp="1"/>
          </p:cNvSpPr>
          <p:nvPr>
            <p:ph type="sldNum" sz="quarter" idx="12"/>
          </p:nvPr>
        </p:nvSpPr>
        <p:spPr/>
        <p:txBody>
          <a:bodyPr/>
          <a:lstStyle/>
          <a:p>
            <a:pPr>
              <a:defRPr/>
            </a:pPr>
            <a:fld id="{3A3599D4-3722-4B2A-9358-70F6FE817AEA}"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457200" y="274638"/>
            <a:ext cx="8229600" cy="1249362"/>
          </a:xfrm>
        </p:spPr>
        <p:txBody>
          <a:bodyPr/>
          <a:lstStyle/>
          <a:p>
            <a:pPr eaLnBrk="1" hangingPunct="1"/>
            <a:r>
              <a:rPr lang="en-US" smtClean="0">
                <a:solidFill>
                  <a:srgbClr val="7B9899"/>
                </a:solidFill>
                <a:ea typeface="ＭＳ Ｐゴシック"/>
                <a:cs typeface="ＭＳ Ｐゴシック"/>
              </a:rPr>
              <a:t>Changes to Family Abuse Protective Orders </a:t>
            </a:r>
            <a:br>
              <a:rPr lang="en-US" smtClean="0">
                <a:solidFill>
                  <a:srgbClr val="7B9899"/>
                </a:solidFill>
                <a:ea typeface="ＭＳ Ｐゴシック"/>
                <a:cs typeface="ＭＳ Ｐゴシック"/>
              </a:rPr>
            </a:br>
            <a:endParaRPr lang="en-US" smtClean="0">
              <a:solidFill>
                <a:srgbClr val="7B9899"/>
              </a:solidFill>
              <a:ea typeface="ＭＳ Ｐゴシック"/>
              <a:cs typeface="ＭＳ Ｐゴシック"/>
            </a:endParaRPr>
          </a:p>
        </p:txBody>
      </p:sp>
      <p:sp>
        <p:nvSpPr>
          <p:cNvPr id="23554" name="Content Placeholder 2"/>
          <p:cNvSpPr>
            <a:spLocks noGrp="1"/>
          </p:cNvSpPr>
          <p:nvPr>
            <p:ph sz="quarter" idx="1"/>
          </p:nvPr>
        </p:nvSpPr>
        <p:spPr>
          <a:xfrm>
            <a:off x="457200" y="1905000"/>
            <a:ext cx="8229600" cy="4114800"/>
          </a:xfrm>
        </p:spPr>
        <p:txBody>
          <a:bodyPr/>
          <a:lstStyle/>
          <a:p>
            <a:pPr eaLnBrk="1" hangingPunct="1"/>
            <a:r>
              <a:rPr lang="en-US" sz="2800" smtClean="0">
                <a:ea typeface="ＭＳ Ｐゴシック"/>
                <a:cs typeface="ＭＳ Ｐゴシック"/>
              </a:rPr>
              <a:t>Minimal changes</a:t>
            </a:r>
            <a:endParaRPr lang="en-US" sz="2800" i="1" smtClean="0">
              <a:ea typeface="ＭＳ Ｐゴシック"/>
              <a:cs typeface="ＭＳ Ｐゴシック"/>
            </a:endParaRPr>
          </a:p>
          <a:p>
            <a:pPr eaLnBrk="1" hangingPunct="1">
              <a:buFont typeface="Arial" charset="0"/>
              <a:buNone/>
            </a:pPr>
            <a:endParaRPr lang="en-US" sz="2800" i="1" smtClean="0">
              <a:ea typeface="ＭＳ Ｐゴシック"/>
              <a:cs typeface="ＭＳ Ｐゴシック"/>
            </a:endParaRPr>
          </a:p>
          <a:p>
            <a:pPr eaLnBrk="1" hangingPunct="1"/>
            <a:r>
              <a:rPr lang="en-US" sz="2800" smtClean="0">
                <a:ea typeface="ＭＳ Ｐゴシック"/>
                <a:cs typeface="ＭＳ Ｐゴシック"/>
              </a:rPr>
              <a:t>Revised definition of Family Abuse</a:t>
            </a:r>
          </a:p>
          <a:p>
            <a:pPr eaLnBrk="1" hangingPunct="1">
              <a:buFont typeface="Wingdings 2" pitchFamily="18" charset="2"/>
              <a:buNone/>
            </a:pPr>
            <a:endParaRPr lang="en-US" sz="2800" smtClean="0">
              <a:ea typeface="ＭＳ Ｐゴシック"/>
              <a:cs typeface="ＭＳ Ｐゴシック"/>
            </a:endParaRPr>
          </a:p>
          <a:p>
            <a:pPr eaLnBrk="1" hangingPunct="1"/>
            <a:r>
              <a:rPr lang="en-US" sz="2800" smtClean="0">
                <a:ea typeface="ＭＳ Ｐゴシック"/>
                <a:cs typeface="ＭＳ Ｐゴシック"/>
              </a:rPr>
              <a:t>Language changes in the provisions/protections provided</a:t>
            </a:r>
          </a:p>
          <a:p>
            <a:pPr eaLnBrk="1" hangingPunct="1">
              <a:buFont typeface="Arial" charset="0"/>
              <a:buNone/>
            </a:pPr>
            <a:endParaRPr lang="en-US" sz="2800" i="1" smtClean="0">
              <a:ea typeface="ＭＳ Ｐゴシック"/>
              <a:cs typeface="ＭＳ Ｐゴシック"/>
            </a:endParaRPr>
          </a:p>
        </p:txBody>
      </p:sp>
      <p:sp>
        <p:nvSpPr>
          <p:cNvPr id="5" name="Slide Number Placeholder 4"/>
          <p:cNvSpPr>
            <a:spLocks noGrp="1"/>
          </p:cNvSpPr>
          <p:nvPr>
            <p:ph type="sldNum" sz="quarter" idx="12"/>
          </p:nvPr>
        </p:nvSpPr>
        <p:spPr/>
        <p:txBody>
          <a:bodyPr/>
          <a:lstStyle/>
          <a:p>
            <a:pPr>
              <a:defRPr/>
            </a:pPr>
            <a:fld id="{BA77F729-A543-42CA-97E1-348A78867BCC}"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solidFill>
                  <a:srgbClr val="7B9899"/>
                </a:solidFill>
              </a:rPr>
              <a:t>New Definition of Family Abuse</a:t>
            </a:r>
          </a:p>
        </p:txBody>
      </p:sp>
      <p:sp>
        <p:nvSpPr>
          <p:cNvPr id="25602" name="Content Placeholder 2"/>
          <p:cNvSpPr>
            <a:spLocks noGrp="1"/>
          </p:cNvSpPr>
          <p:nvPr>
            <p:ph sz="quarter" idx="1"/>
          </p:nvPr>
        </p:nvSpPr>
        <p:spPr>
          <a:xfrm>
            <a:off x="457200" y="1981200"/>
            <a:ext cx="8229600" cy="4525963"/>
          </a:xfrm>
        </p:spPr>
        <p:txBody>
          <a:bodyPr/>
          <a:lstStyle/>
          <a:p>
            <a:pPr eaLnBrk="1" hangingPunct="1"/>
            <a:r>
              <a:rPr lang="en-US" sz="2400" smtClean="0"/>
              <a:t>Family abuse means “any act involving violence, force, or threat </a:t>
            </a:r>
            <a:r>
              <a:rPr lang="en-US" sz="2400" i="1" smtClean="0"/>
              <a:t>that</a:t>
            </a:r>
            <a:r>
              <a:rPr lang="en-US" sz="2400" smtClean="0"/>
              <a:t> results in bodily injury </a:t>
            </a:r>
            <a:r>
              <a:rPr lang="en-US" sz="2400" b="1" smtClean="0"/>
              <a:t>or places one in reasonable apprehension of </a:t>
            </a:r>
            <a:r>
              <a:rPr lang="en-US" sz="2400" b="1" i="1" smtClean="0"/>
              <a:t>death, sexual assault or </a:t>
            </a:r>
            <a:r>
              <a:rPr lang="en-US" sz="2400" b="1" smtClean="0"/>
              <a:t>bodily injury </a:t>
            </a:r>
            <a:r>
              <a:rPr lang="en-US" sz="2400" smtClean="0"/>
              <a:t>and </a:t>
            </a:r>
            <a:r>
              <a:rPr lang="en-US" sz="2400" i="1" smtClean="0"/>
              <a:t>that</a:t>
            </a:r>
            <a:r>
              <a:rPr lang="en-US" sz="2400" smtClean="0"/>
              <a:t> is committed by a person against such person’s family or household member.  </a:t>
            </a:r>
            <a:r>
              <a:rPr lang="en-US" sz="2400" i="1" smtClean="0"/>
              <a:t>Such act includes, but is not limited to, any forceful detention , stalking, criminal sexual assault in violation of Article 7 (§18.2-61 et seq.) of Chapter 4 of Title 18.2, or any criminal offense that results in bodily injury or places one in reasonable apprehension of death, sexual assault or bodily injury.”</a:t>
            </a:r>
            <a:endParaRPr lang="en-US" sz="2400" smtClean="0"/>
          </a:p>
        </p:txBody>
      </p:sp>
      <p:sp>
        <p:nvSpPr>
          <p:cNvPr id="4" name="Slide Number Placeholder 3"/>
          <p:cNvSpPr>
            <a:spLocks noGrp="1"/>
          </p:cNvSpPr>
          <p:nvPr>
            <p:ph type="sldNum" sz="quarter" idx="12"/>
          </p:nvPr>
        </p:nvSpPr>
        <p:spPr/>
        <p:txBody>
          <a:bodyPr/>
          <a:lstStyle/>
          <a:p>
            <a:pPr>
              <a:defRPr/>
            </a:pPr>
            <a:fld id="{36EAC008-B993-4526-ABDF-6B39776F95D4}"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28600"/>
            <a:ext cx="8229600" cy="914400"/>
          </a:xfrm>
        </p:spPr>
        <p:txBody>
          <a:bodyPr>
            <a:normAutofit fontScale="90000"/>
          </a:bodyPr>
          <a:lstStyle/>
          <a:p>
            <a:pPr eaLnBrk="1" fontAlgn="auto" hangingPunct="1">
              <a:spcAft>
                <a:spcPts val="0"/>
              </a:spcAft>
              <a:defRPr/>
            </a:pPr>
            <a:r>
              <a:rPr lang="en-US" dirty="0" smtClean="0">
                <a:ea typeface="ＭＳ Ｐゴシック" pitchFamily="34" charset="-128"/>
              </a:rPr>
              <a:t>Changes to Family Abuse EPO, PPO, PO—Provisions</a:t>
            </a:r>
          </a:p>
        </p:txBody>
      </p:sp>
      <p:sp>
        <p:nvSpPr>
          <p:cNvPr id="27650" name="Content Placeholder 2"/>
          <p:cNvSpPr>
            <a:spLocks noGrp="1"/>
          </p:cNvSpPr>
          <p:nvPr>
            <p:ph sz="quarter" idx="1"/>
          </p:nvPr>
        </p:nvSpPr>
        <p:spPr>
          <a:xfrm>
            <a:off x="457200" y="1905000"/>
            <a:ext cx="8229600" cy="4114800"/>
          </a:xfrm>
        </p:spPr>
        <p:txBody>
          <a:bodyPr/>
          <a:lstStyle/>
          <a:p>
            <a:pPr eaLnBrk="1" hangingPunct="1"/>
            <a:r>
              <a:rPr lang="en-US" sz="2800" smtClean="0">
                <a:ea typeface="ＭＳ Ｐゴシック"/>
                <a:cs typeface="ＭＳ Ｐゴシック"/>
              </a:rPr>
              <a:t>Prohibit acts of family abuse “</a:t>
            </a:r>
            <a:r>
              <a:rPr lang="en-US" sz="2800" b="1" i="1" smtClean="0">
                <a:ea typeface="ＭＳ Ｐゴシック"/>
                <a:cs typeface="ＭＳ Ｐゴシック"/>
              </a:rPr>
              <a:t>or criminal offenses that result in injury to person or property</a:t>
            </a:r>
            <a:r>
              <a:rPr lang="en-US" sz="2800" i="1" smtClean="0">
                <a:ea typeface="ＭＳ Ｐゴシック"/>
                <a:cs typeface="ＭＳ Ｐゴシック"/>
              </a:rPr>
              <a:t>.”</a:t>
            </a:r>
          </a:p>
          <a:p>
            <a:pPr eaLnBrk="1" hangingPunct="1">
              <a:buFont typeface="Arial" charset="0"/>
              <a:buNone/>
            </a:pPr>
            <a:endParaRPr lang="en-US" sz="2800" i="1" smtClean="0">
              <a:ea typeface="ＭＳ Ｐゴシック"/>
              <a:cs typeface="ＭＳ Ｐゴシック"/>
            </a:endParaRPr>
          </a:p>
          <a:p>
            <a:pPr eaLnBrk="1" hangingPunct="1"/>
            <a:r>
              <a:rPr lang="en-US" sz="2800" i="1" smtClean="0">
                <a:ea typeface="ＭＳ Ｐゴシック"/>
                <a:cs typeface="ＭＳ Ｐゴシック"/>
              </a:rPr>
              <a:t>**</a:t>
            </a:r>
            <a:r>
              <a:rPr lang="en-US" sz="2800" smtClean="0">
                <a:ea typeface="ＭＳ Ｐゴシック"/>
                <a:cs typeface="ＭＳ Ｐゴシック"/>
              </a:rPr>
              <a:t>PPO prohibits such contacts “</a:t>
            </a:r>
            <a:r>
              <a:rPr lang="en-US" sz="2800" i="1" smtClean="0">
                <a:ea typeface="ＭＳ Ｐゴシック"/>
                <a:cs typeface="ＭＳ Ｐゴシック"/>
              </a:rPr>
              <a:t>by the respondent with the petitioner or family or household members of the petitioner” </a:t>
            </a:r>
            <a:r>
              <a:rPr lang="en-US" sz="2800" smtClean="0">
                <a:ea typeface="ＭＳ Ｐゴシック"/>
                <a:cs typeface="ＭＳ Ｐゴシック"/>
              </a:rPr>
              <a:t>as the court deems </a:t>
            </a:r>
            <a:r>
              <a:rPr lang="en-US" sz="2800" i="1" smtClean="0">
                <a:ea typeface="ＭＳ Ｐゴシック"/>
                <a:cs typeface="ＭＳ Ｐゴシック"/>
              </a:rPr>
              <a:t>“necessary for the health and safety of such persons.”</a:t>
            </a:r>
          </a:p>
          <a:p>
            <a:pPr eaLnBrk="1" hangingPunct="1">
              <a:buFont typeface="Arial" charset="0"/>
              <a:buNone/>
            </a:pPr>
            <a:endParaRPr lang="en-US" sz="2800" i="1" smtClean="0">
              <a:ea typeface="ＭＳ Ｐゴシック"/>
              <a:cs typeface="ＭＳ Ｐゴシック"/>
            </a:endParaRPr>
          </a:p>
        </p:txBody>
      </p:sp>
      <p:sp>
        <p:nvSpPr>
          <p:cNvPr id="5" name="Slide Number Placeholder 4"/>
          <p:cNvSpPr>
            <a:spLocks noGrp="1"/>
          </p:cNvSpPr>
          <p:nvPr>
            <p:ph type="sldNum" sz="quarter" idx="12"/>
          </p:nvPr>
        </p:nvSpPr>
        <p:spPr/>
        <p:txBody>
          <a:bodyPr/>
          <a:lstStyle/>
          <a:p>
            <a:pPr>
              <a:defRPr/>
            </a:pPr>
            <a:fld id="{3F464A81-FA78-4F42-8070-8600C5D6D118}"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defRPr/>
            </a:pPr>
            <a:r>
              <a:rPr lang="en-US" sz="2400" dirty="0" smtClean="0"/>
              <a:t>Violations of Family Abuse EPOs, PPOs &amp; POs  (§16.1-253.2)</a:t>
            </a:r>
          </a:p>
        </p:txBody>
      </p:sp>
      <p:sp>
        <p:nvSpPr>
          <p:cNvPr id="29698" name="Content Placeholder 2"/>
          <p:cNvSpPr>
            <a:spLocks noGrp="1"/>
          </p:cNvSpPr>
          <p:nvPr>
            <p:ph idx="1"/>
          </p:nvPr>
        </p:nvSpPr>
        <p:spPr>
          <a:xfrm>
            <a:off x="301625" y="1527175"/>
            <a:ext cx="8504238" cy="4572000"/>
          </a:xfrm>
        </p:spPr>
        <p:txBody>
          <a:bodyPr/>
          <a:lstStyle/>
          <a:p>
            <a:endParaRPr lang="en-US" sz="2400" smtClean="0"/>
          </a:p>
          <a:p>
            <a:r>
              <a:rPr lang="en-US" sz="2400" smtClean="0"/>
              <a:t>any person who violates any provision of a protective order issued pursuant to §§ </a:t>
            </a:r>
            <a:r>
              <a:rPr lang="en-US" sz="2400" smtClean="0">
                <a:hlinkClick r:id="rId2" action="ppaction://hlinkfile"/>
              </a:rPr>
              <a:t>16.1-253</a:t>
            </a:r>
            <a:r>
              <a:rPr lang="en-US" sz="2400" smtClean="0"/>
              <a:t>, </a:t>
            </a:r>
            <a:r>
              <a:rPr lang="en-US" sz="2400" smtClean="0">
                <a:hlinkClick r:id="rId3" action="ppaction://hlinkfile"/>
              </a:rPr>
              <a:t>16.1-253.1</a:t>
            </a:r>
            <a:r>
              <a:rPr lang="en-US" sz="2400" smtClean="0"/>
              <a:t>, </a:t>
            </a:r>
            <a:r>
              <a:rPr lang="en-US" sz="2400" smtClean="0">
                <a:hlinkClick r:id="rId4" action="ppaction://hlinkfile"/>
              </a:rPr>
              <a:t>16.1-253.4</a:t>
            </a:r>
            <a:r>
              <a:rPr lang="en-US" sz="2400" smtClean="0"/>
              <a:t>, </a:t>
            </a:r>
            <a:r>
              <a:rPr lang="en-US" sz="2400" smtClean="0">
                <a:hlinkClick r:id="rId5" action="ppaction://hlinkfile"/>
              </a:rPr>
              <a:t>16.1-278.14</a:t>
            </a:r>
            <a:r>
              <a:rPr lang="en-US" sz="2400" smtClean="0"/>
              <a:t>, </a:t>
            </a:r>
            <a:r>
              <a:rPr lang="en-US" sz="2400" smtClean="0">
                <a:hlinkClick r:id="rId6" action="ppaction://hlinkfile"/>
              </a:rPr>
              <a:t>16.1-279.1</a:t>
            </a:r>
            <a:r>
              <a:rPr lang="en-US" sz="2400" smtClean="0"/>
              <a:t> or subsection B of § </a:t>
            </a:r>
            <a:r>
              <a:rPr lang="en-US" sz="2400" smtClean="0">
                <a:hlinkClick r:id="rId7" action="ppaction://hlinkfile"/>
              </a:rPr>
              <a:t>20-103</a:t>
            </a:r>
            <a:r>
              <a:rPr lang="en-US" sz="2400" smtClean="0"/>
              <a:t>, which </a:t>
            </a:r>
            <a:r>
              <a:rPr lang="en-US" sz="2400" b="1" smtClean="0"/>
              <a:t>prohibits such person from going or remaining upon land, buildings or premises or from further acts of family abuse</a:t>
            </a:r>
            <a:r>
              <a:rPr lang="en-US" sz="2400" smtClean="0"/>
              <a:t>, or which </a:t>
            </a:r>
            <a:r>
              <a:rPr lang="en-US" sz="2400" b="1" smtClean="0"/>
              <a:t>prohibits contacts between the respondent and the respondent's family or household member</a:t>
            </a:r>
            <a:r>
              <a:rPr lang="en-US" sz="2400" smtClean="0"/>
              <a:t> as the court deems appropriate is </a:t>
            </a:r>
            <a:r>
              <a:rPr lang="en-US" sz="2400" b="1" smtClean="0"/>
              <a:t>guilty of a Class 1 misdemeanor</a:t>
            </a:r>
            <a:r>
              <a:rPr lang="en-US" sz="2400" smtClean="0"/>
              <a:t>. </a:t>
            </a:r>
          </a:p>
        </p:txBody>
      </p:sp>
      <p:sp>
        <p:nvSpPr>
          <p:cNvPr id="4" name="Slide Number Placeholder 3"/>
          <p:cNvSpPr>
            <a:spLocks noGrp="1"/>
          </p:cNvSpPr>
          <p:nvPr>
            <p:ph type="sldNum" sz="quarter" idx="12"/>
          </p:nvPr>
        </p:nvSpPr>
        <p:spPr/>
        <p:txBody>
          <a:bodyPr/>
          <a:lstStyle/>
          <a:p>
            <a:pPr>
              <a:defRPr/>
            </a:pPr>
            <a:fld id="{CFF747F2-E193-40EB-9DC6-C45C8FFA9803}"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defRPr/>
            </a:pPr>
            <a:r>
              <a:rPr lang="en-US" sz="2400" dirty="0" smtClean="0"/>
              <a:t>Violations of Family Abuse EPOs, PPOs &amp; POs (cont’d)</a:t>
            </a:r>
          </a:p>
        </p:txBody>
      </p:sp>
      <p:sp>
        <p:nvSpPr>
          <p:cNvPr id="30722" name="Content Placeholder 2"/>
          <p:cNvSpPr>
            <a:spLocks noGrp="1"/>
          </p:cNvSpPr>
          <p:nvPr>
            <p:ph idx="1"/>
          </p:nvPr>
        </p:nvSpPr>
        <p:spPr>
          <a:xfrm>
            <a:off x="301625" y="1527175"/>
            <a:ext cx="8504238" cy="4572000"/>
          </a:xfrm>
        </p:spPr>
        <p:txBody>
          <a:bodyPr/>
          <a:lstStyle/>
          <a:p>
            <a:endParaRPr lang="en-US" sz="2400" smtClean="0"/>
          </a:p>
          <a:p>
            <a:endParaRPr lang="en-US" sz="2400" smtClean="0"/>
          </a:p>
          <a:p>
            <a:r>
              <a:rPr lang="en-US" sz="2400" smtClean="0"/>
              <a:t>Any person </a:t>
            </a:r>
            <a:r>
              <a:rPr lang="en-US" sz="2400" b="1" smtClean="0"/>
              <a:t>convicted of a 2</a:t>
            </a:r>
            <a:r>
              <a:rPr lang="en-US" sz="2400" b="1" baseline="30000" smtClean="0"/>
              <a:t>nd</a:t>
            </a:r>
            <a:r>
              <a:rPr lang="en-US" sz="2400" b="1" smtClean="0"/>
              <a:t> offense of violating a protective order</a:t>
            </a:r>
            <a:r>
              <a:rPr lang="en-US" sz="2400" smtClean="0"/>
              <a:t>, when the offense is committed </a:t>
            </a:r>
            <a:r>
              <a:rPr lang="en-US" sz="2400" b="1" smtClean="0"/>
              <a:t>within 5 years of the prior conviction</a:t>
            </a:r>
            <a:r>
              <a:rPr lang="en-US" sz="2400" smtClean="0"/>
              <a:t> </a:t>
            </a:r>
            <a:r>
              <a:rPr lang="en-US" sz="2400" b="1" u="sng" smtClean="0"/>
              <a:t>and</a:t>
            </a:r>
            <a:r>
              <a:rPr lang="en-US" sz="2400" smtClean="0"/>
              <a:t> when </a:t>
            </a:r>
            <a:r>
              <a:rPr lang="en-US" sz="2400" b="1" smtClean="0"/>
              <a:t>either the instant or prior offense was based on an act or threat of violence</a:t>
            </a:r>
            <a:r>
              <a:rPr lang="en-US" sz="2400" smtClean="0"/>
              <a:t>, must serve a </a:t>
            </a:r>
            <a:r>
              <a:rPr lang="en-US" sz="2400" b="1" smtClean="0"/>
              <a:t>mandatory minimum term of confinement of 60 days</a:t>
            </a:r>
            <a:r>
              <a:rPr lang="en-US" sz="2400" smtClean="0"/>
              <a:t>. </a:t>
            </a:r>
          </a:p>
        </p:txBody>
      </p:sp>
      <p:sp>
        <p:nvSpPr>
          <p:cNvPr id="4" name="Slide Number Placeholder 3"/>
          <p:cNvSpPr>
            <a:spLocks noGrp="1"/>
          </p:cNvSpPr>
          <p:nvPr>
            <p:ph type="sldNum" sz="quarter" idx="12"/>
          </p:nvPr>
        </p:nvSpPr>
        <p:spPr/>
        <p:txBody>
          <a:bodyPr/>
          <a:lstStyle/>
          <a:p>
            <a:pPr>
              <a:defRPr/>
            </a:pPr>
            <a:fld id="{D591F471-79D5-4BB4-B051-72FA3D0250EA}" type="slidenum">
              <a:rPr lang="en-US" smtClean="0"/>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3894</TotalTime>
  <Words>3175</Words>
  <Application>Microsoft Office PowerPoint</Application>
  <PresentationFormat>On-screen Show (4:3)</PresentationFormat>
  <Paragraphs>256</Paragraphs>
  <Slides>33</Slides>
  <Notes>23</Notes>
  <HiddenSlides>0</HiddenSlides>
  <MMClips>0</MMClips>
  <ScaleCrop>false</ScaleCrop>
  <HeadingPairs>
    <vt:vector size="6" baseType="variant">
      <vt:variant>
        <vt:lpstr>Fonts Used</vt:lpstr>
      </vt:variant>
      <vt:variant>
        <vt:i4>6</vt:i4>
      </vt:variant>
      <vt:variant>
        <vt:lpstr>Design Template</vt:lpstr>
      </vt:variant>
      <vt:variant>
        <vt:i4>12</vt:i4>
      </vt:variant>
      <vt:variant>
        <vt:lpstr>Slide Titles</vt:lpstr>
      </vt:variant>
      <vt:variant>
        <vt:i4>33</vt:i4>
      </vt:variant>
    </vt:vector>
  </HeadingPairs>
  <TitlesOfParts>
    <vt:vector size="51" baseType="lpstr">
      <vt:lpstr>Arial</vt:lpstr>
      <vt:lpstr>Georgia</vt:lpstr>
      <vt:lpstr>Wingdings 2</vt:lpstr>
      <vt:lpstr>Wingdings</vt:lpstr>
      <vt:lpstr>Calibri</vt:lpstr>
      <vt:lpstr>ＭＳ Ｐゴシック</vt:lpstr>
      <vt:lpstr>Civic</vt:lpstr>
      <vt:lpstr>Civic</vt:lpstr>
      <vt:lpstr>Civic</vt:lpstr>
      <vt:lpstr>Civic</vt:lpstr>
      <vt:lpstr>Civic</vt:lpstr>
      <vt:lpstr>Civic</vt:lpstr>
      <vt:lpstr>Civic</vt:lpstr>
      <vt:lpstr>Civic</vt:lpstr>
      <vt:lpstr>Civic</vt:lpstr>
      <vt:lpstr>Civic</vt:lpstr>
      <vt:lpstr>Civic</vt:lpstr>
      <vt:lpstr>Civic</vt:lpstr>
      <vt:lpstr>Changes to Protective Order Laws (7/1/11)</vt:lpstr>
      <vt:lpstr>OBJECTIVE for this training:</vt:lpstr>
      <vt:lpstr>Protective Orders Impacted</vt:lpstr>
      <vt:lpstr>    Why the Changes to the Family Abuse and “Non-Family Abuse” POs?</vt:lpstr>
      <vt:lpstr>Changes to Family Abuse Protective Orders  </vt:lpstr>
      <vt:lpstr>New Definition of Family Abuse</vt:lpstr>
      <vt:lpstr>Changes to Family Abuse EPO, PPO, PO—Provisions</vt:lpstr>
      <vt:lpstr>Violations of Family Abuse EPOs, PPOs &amp; POs  (§16.1-253.2)</vt:lpstr>
      <vt:lpstr>Violations of Family Abuse EPOs, PPOs &amp; POs (cont’d)</vt:lpstr>
      <vt:lpstr>Violations of Family Abuse EPOs, PPOs &amp; POs (cont’d)</vt:lpstr>
      <vt:lpstr>Violations of Family Abuse EPOs, PPOs &amp; POs (cont’d)</vt:lpstr>
      <vt:lpstr>Violations of Family Abuse EPOs, PPOs &amp; POs (cont’d)</vt:lpstr>
      <vt:lpstr>Changes to Non-Family Abuse Protective Orders</vt:lpstr>
      <vt:lpstr>New Definition of Acts of Violence, Force or Threat</vt:lpstr>
      <vt:lpstr>Changes to Non-Family Abuse POs—Eligibility</vt:lpstr>
      <vt:lpstr>Changes to Non-Family Abuse:  EPO—Grounds</vt:lpstr>
      <vt:lpstr>Changes to Non-Family Abuse: PPO—Grounds</vt:lpstr>
      <vt:lpstr>Changes to Non-Family Abuse:  PO—Grounds</vt:lpstr>
      <vt:lpstr>Changes to Non-Family Abuse EPO, PPOs, PO—Provisions</vt:lpstr>
      <vt:lpstr>Changes to Non-Family Abuse Protective Orders</vt:lpstr>
      <vt:lpstr>Changes to Non-Family Abuse Protective Orders</vt:lpstr>
      <vt:lpstr>Violations of Non-Family Abuse EPOs, PPOs &amp; POs  (§18.2-60.4)</vt:lpstr>
      <vt:lpstr>Violations of Non-Family Abuse EPOs, PPOs &amp; POs (cont’d)</vt:lpstr>
      <vt:lpstr>Violations of Non-Family Abuse EPOs, PPOs &amp; POs (cont’d)</vt:lpstr>
      <vt:lpstr>Violations of Non-Family Abuse EPOs, PPOs &amp; POs (cont’d)</vt:lpstr>
      <vt:lpstr>Violations of Non-Family Abuse EPOs, PPOs &amp; POs (cont’d)</vt:lpstr>
      <vt:lpstr>        Other 2011 changes:  Changes to Firearms Prohibitions under § 18.2-308.1:4 for those subject to Child POs (§16.1-253)</vt:lpstr>
      <vt:lpstr>      Other 2011 changes:  GPS used in violation of POs or probation conditions</vt:lpstr>
      <vt:lpstr>    Other 2011 changes:  Service of EPOs (§ 16.1-253.4 or §19.2-152.8)</vt:lpstr>
      <vt:lpstr>RECAP—Family Abuse &amp; Acts of Violence PO Changes</vt:lpstr>
      <vt:lpstr>RECAP (continued)</vt:lpstr>
      <vt:lpstr>Statewide Implementation Challenges</vt:lpstr>
      <vt:lpstr>Local Implementation Challenges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Lawyer Substantive Law Training, Domestic and Sexual Violence</dc:title>
  <dc:creator>Susheela</dc:creator>
  <cp:lastModifiedBy>mad</cp:lastModifiedBy>
  <cp:revision>111</cp:revision>
  <dcterms:created xsi:type="dcterms:W3CDTF">2009-09-09T19:23:52Z</dcterms:created>
  <dcterms:modified xsi:type="dcterms:W3CDTF">2011-07-19T18:37:45Z</dcterms:modified>
</cp:coreProperties>
</file>