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65" r:id="rId2"/>
    <p:sldId id="366" r:id="rId3"/>
    <p:sldId id="367" r:id="rId4"/>
    <p:sldId id="259" r:id="rId5"/>
    <p:sldId id="345" r:id="rId6"/>
    <p:sldId id="346" r:id="rId7"/>
    <p:sldId id="348" r:id="rId8"/>
    <p:sldId id="351" r:id="rId9"/>
    <p:sldId id="347" r:id="rId10"/>
    <p:sldId id="350" r:id="rId11"/>
    <p:sldId id="349"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8" r:id="rId26"/>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92" autoAdjust="0"/>
  </p:normalViewPr>
  <p:slideViewPr>
    <p:cSldViewPr>
      <p:cViewPr>
        <p:scale>
          <a:sx n="81" d="100"/>
          <a:sy n="81" d="100"/>
        </p:scale>
        <p:origin x="-834"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904"/>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3927475" y="0"/>
            <a:ext cx="3005138" cy="461963"/>
          </a:xfrm>
          <a:prstGeom prst="rect">
            <a:avLst/>
          </a:prstGeom>
        </p:spPr>
        <p:txBody>
          <a:bodyPr vert="horz" lIns="91440" tIns="45720" rIns="91440" bIns="45720" rtlCol="0"/>
          <a:lstStyle>
            <a:lvl1pPr algn="r">
              <a:defRPr sz="1200"/>
            </a:lvl1pPr>
          </a:lstStyle>
          <a:p>
            <a:pPr>
              <a:defRPr/>
            </a:pPr>
            <a:fld id="{717ED01E-232B-474B-BBF8-DF3FB629FC0D}" type="datetimeFigureOut">
              <a:rPr lang="en-US"/>
              <a:pPr>
                <a:defRPr/>
              </a:pPr>
              <a:t>6/13/2012</a:t>
            </a:fld>
            <a:endParaRPr lang="en-US" dirty="0"/>
          </a:p>
        </p:txBody>
      </p:sp>
      <p:sp>
        <p:nvSpPr>
          <p:cNvPr id="4" name="Footer Placeholder 3"/>
          <p:cNvSpPr>
            <a:spLocks noGrp="1"/>
          </p:cNvSpPr>
          <p:nvPr>
            <p:ph type="ftr" sz="quarter" idx="2"/>
          </p:nvPr>
        </p:nvSpPr>
        <p:spPr>
          <a:xfrm>
            <a:off x="0" y="8756650"/>
            <a:ext cx="3005138" cy="461963"/>
          </a:xfrm>
          <a:prstGeom prst="rect">
            <a:avLst/>
          </a:prstGeom>
        </p:spPr>
        <p:txBody>
          <a:bodyPr vert="horz" lIns="91440" tIns="45720" rIns="91440" bIns="45720"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3927475" y="8756650"/>
            <a:ext cx="3005138" cy="461963"/>
          </a:xfrm>
          <a:prstGeom prst="rect">
            <a:avLst/>
          </a:prstGeom>
        </p:spPr>
        <p:txBody>
          <a:bodyPr vert="horz" lIns="91440" tIns="45720" rIns="91440" bIns="45720" rtlCol="0" anchor="b"/>
          <a:lstStyle>
            <a:lvl1pPr algn="r">
              <a:defRPr sz="1200"/>
            </a:lvl1pPr>
          </a:lstStyle>
          <a:p>
            <a:pPr>
              <a:defRPr/>
            </a:pPr>
            <a:fld id="{A49F841D-FFF8-44DF-ABC5-6A1FA7755A25}" type="slidenum">
              <a:rPr lang="en-US"/>
              <a:pPr>
                <a:defRPr/>
              </a:pPr>
              <a:t>‹#›</a:t>
            </a:fld>
            <a:endParaRPr lang="en-US" dirty="0"/>
          </a:p>
        </p:txBody>
      </p:sp>
    </p:spTree>
    <p:extLst>
      <p:ext uri="{BB962C8B-B14F-4D97-AF65-F5344CB8AC3E}">
        <p14:creationId xmlns:p14="http://schemas.microsoft.com/office/powerpoint/2010/main" xmlns="" val="3950291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927475" y="0"/>
            <a:ext cx="3005138" cy="46196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8EA1734-F4EC-47A7-9560-1F686BF998FE}" type="datetimeFigureOut">
              <a:rPr lang="en-US"/>
              <a:pPr>
                <a:defRPr/>
              </a:pPr>
              <a:t>6/13/2012</a:t>
            </a:fld>
            <a:endParaRPr lang="en-US" dirty="0"/>
          </a:p>
        </p:txBody>
      </p:sp>
      <p:sp>
        <p:nvSpPr>
          <p:cNvPr id="4" name="Slide Image Placeholder 3"/>
          <p:cNvSpPr>
            <a:spLocks noGrp="1" noRot="1" noChangeAspect="1"/>
          </p:cNvSpPr>
          <p:nvPr>
            <p:ph type="sldImg" idx="2"/>
          </p:nvPr>
        </p:nvSpPr>
        <p:spPr>
          <a:xfrm>
            <a:off x="1162050" y="690563"/>
            <a:ext cx="4610100" cy="3457575"/>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93738" y="4379913"/>
            <a:ext cx="5546725" cy="41497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56650"/>
            <a:ext cx="3005138" cy="461963"/>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27475" y="8756650"/>
            <a:ext cx="3005138" cy="46196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9AEBCE4-1826-427E-9E51-57F471172BA9}" type="slidenum">
              <a:rPr lang="en-US"/>
              <a:pPr>
                <a:defRPr/>
              </a:pPr>
              <a:t>‹#›</a:t>
            </a:fld>
            <a:endParaRPr lang="en-US" dirty="0"/>
          </a:p>
        </p:txBody>
      </p:sp>
    </p:spTree>
    <p:extLst>
      <p:ext uri="{BB962C8B-B14F-4D97-AF65-F5344CB8AC3E}">
        <p14:creationId xmlns:p14="http://schemas.microsoft.com/office/powerpoint/2010/main" xmlns="" val="2025902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4</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13</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14</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15</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16</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17</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18</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19</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20</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21</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22</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5</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23</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24</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6</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7</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8</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9</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10</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dirty="0" smtClean="0"/>
              <a:t>*This is significant because the “between the…” language is how some magistrates and judges justified holding petitioner liable in her own PO despite that fact that her due process rights (1—notice of allegation and 2—opportunity to be heard) have not been met.</a:t>
            </a:r>
            <a:endParaRPr lang="en-US" sz="1050" dirty="0" smtClean="0"/>
          </a:p>
          <a:p>
            <a:pPr marL="0" indent="0">
              <a:spcBef>
                <a:spcPts val="0"/>
              </a:spcBef>
              <a:buNone/>
            </a:pPr>
            <a:endParaRPr lang="en-US" sz="1200" dirty="0" smtClean="0"/>
          </a:p>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11</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dirty="0" smtClean="0"/>
              <a:t>*Strangulation is a crime that recurs in domestic and sexual violence.  It causes lasting injuries that sometimes do not appear until time has passed (i.e., bruising of the neck, damaged throat muscles and bones).  Before the advent of this bill, Commonwealth’s Attorneys would have to prove specific intent to kill (or other specific intent to injure) in order to convict a defendant of strangulation.  The Commonwealth Attorneys’ Association gave testimony that defendants will often respond when asked whether they intended to kill their victims, “No.  I just wanted to make her shut up. If I had wanted to kill her, I would have.” The stand-alone strangulation provision that both defines the act and makes it a felony provides more resources to law enforcement and prosecutors to hold accountable dangerous perpetrators.</a:t>
            </a:r>
          </a:p>
          <a:p>
            <a:pPr eaLnBrk="1" hangingPunct="1">
              <a:spcBef>
                <a:spcPct val="0"/>
              </a:spcBef>
            </a:pPr>
            <a:endParaRPr lang="en-US" dirty="0" smtClean="0">
              <a:ea typeface="ＭＳ Ｐゴシック"/>
              <a:cs typeface="ＭＳ Ｐゴシック"/>
            </a:endParaRP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E298A2-A114-4533-BD5A-5A7CF446B950}" type="slidenum">
              <a:rPr lang="en-US">
                <a:ea typeface="ＭＳ Ｐゴシック" pitchFamily="34" charset="-128"/>
              </a:rPr>
              <a:pPr fontAlgn="base">
                <a:spcBef>
                  <a:spcPct val="0"/>
                </a:spcBef>
                <a:spcAft>
                  <a:spcPct val="0"/>
                </a:spcAft>
                <a:defRPr/>
              </a:pPr>
              <a:t>12</a:t>
            </a:fld>
            <a:endParaRPr lang="en-US" dirty="0">
              <a:ea typeface="ＭＳ Ｐゴシック" pitchFamily="34" charset="-128"/>
            </a:endParaRPr>
          </a:p>
        </p:txBody>
      </p:sp>
      <p:sp>
        <p:nvSpPr>
          <p:cNvPr id="27653" name="Footer Placeholder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dirty="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11E97AA0-E4E8-4FBD-8630-9B00840B3A0F}" type="datetime1">
              <a:rPr lang="en-US"/>
              <a:pPr>
                <a:defRPr/>
              </a:pPr>
              <a:t>6/13/2012</a:t>
            </a:fld>
            <a:endParaRPr lang="en-US" dirty="0"/>
          </a:p>
        </p:txBody>
      </p:sp>
      <p:sp>
        <p:nvSpPr>
          <p:cNvPr id="16" name="Footer Placeholder 16"/>
          <p:cNvSpPr>
            <a:spLocks noGrp="1"/>
          </p:cNvSpPr>
          <p:nvPr>
            <p:ph type="ftr" sz="quarter" idx="11"/>
          </p:nvPr>
        </p:nvSpPr>
        <p:spPr/>
        <p:txBody>
          <a:bodyPr/>
          <a:lstStyle>
            <a:lvl1pPr>
              <a:defRPr dirty="0"/>
            </a:lvl1pPr>
          </a:lstStyle>
          <a:p>
            <a:pPr>
              <a:defRPr/>
            </a:pPr>
            <a:endParaRPr lang="en-US" dirty="0"/>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DEEF4952-71C2-40D5-AA9F-9226E8B71E61}"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A506C4-C88D-4F88-97DB-CBB98790D5E0}" type="datetime1">
              <a:rPr lang="en-US"/>
              <a:pPr>
                <a:defRPr/>
              </a:pPr>
              <a:t>6/13/2012</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58841F1-E4AF-46FC-B9A0-6736FB97F4C0}"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CAC2F1CD-F543-4DFF-9F39-150D26155EEF}"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fld id="{7372DFFC-8711-4228-A4E2-EEDE627CF680}" type="datetime1">
              <a:rPr lang="en-US"/>
              <a:pPr>
                <a:defRPr/>
              </a:pPr>
              <a:t>6/13/2012</a:t>
            </a:fld>
            <a:endParaRPr lang="en-US" dirty="0"/>
          </a:p>
        </p:txBody>
      </p:sp>
      <p:sp>
        <p:nvSpPr>
          <p:cNvPr id="15" name="Footer Placeholder 4"/>
          <p:cNvSpPr>
            <a:spLocks noGrp="1"/>
          </p:cNvSpPr>
          <p:nvPr>
            <p:ph type="ftr" sz="quarter" idx="12"/>
          </p:nvPr>
        </p:nvSpPr>
        <p:spPr/>
        <p:txBody>
          <a:bodyPr/>
          <a:lstStyle>
            <a:lvl1pPr>
              <a:defRPr dirty="0"/>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1581CD4-FFCF-47C8-97B5-DE0BE5D41105}" type="datetime1">
              <a:rPr lang="en-US"/>
              <a:pPr>
                <a:defRPr/>
              </a:pPr>
              <a:t>6/13/2012</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n-US" dirty="0"/>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342657D1-8B43-4F5B-A8D2-A1E645BBB9A1}"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dirty="0"/>
            </a:lvl1pPr>
          </a:lstStyle>
          <a:p>
            <a:pPr>
              <a:defRPr/>
            </a:pPr>
            <a:endParaRPr lang="en-US" dirty="0"/>
          </a:p>
        </p:txBody>
      </p:sp>
      <p:sp>
        <p:nvSpPr>
          <p:cNvPr id="16" name="Date Placeholder 3"/>
          <p:cNvSpPr>
            <a:spLocks noGrp="1"/>
          </p:cNvSpPr>
          <p:nvPr>
            <p:ph type="dt" sz="half" idx="11"/>
          </p:nvPr>
        </p:nvSpPr>
        <p:spPr/>
        <p:txBody>
          <a:bodyPr/>
          <a:lstStyle>
            <a:lvl1pPr>
              <a:defRPr/>
            </a:lvl1pPr>
          </a:lstStyle>
          <a:p>
            <a:pPr>
              <a:defRPr/>
            </a:pPr>
            <a:fld id="{10F9D2CF-786B-48CD-BC5E-1FF9C7B940B2}" type="datetime1">
              <a:rPr lang="en-US"/>
              <a:pPr>
                <a:defRPr/>
              </a:pPr>
              <a:t>6/13/2012</a:t>
            </a:fld>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598570C-5136-46D5-A421-5BC8C5D970E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7977708-24CA-4098-B247-DCD6F3F16EB8}" type="datetime1">
              <a:rPr lang="en-US"/>
              <a:pPr>
                <a:defRPr/>
              </a:pPr>
              <a:t>6/13/2012</a:t>
            </a:fld>
            <a:endParaRPr lang="en-US" dirty="0"/>
          </a:p>
        </p:txBody>
      </p:sp>
      <p:sp>
        <p:nvSpPr>
          <p:cNvPr id="7" name="Footer Placeholder 5"/>
          <p:cNvSpPr>
            <a:spLocks noGrp="1"/>
          </p:cNvSpPr>
          <p:nvPr>
            <p:ph type="ftr" sz="quarter" idx="11"/>
          </p:nvPr>
        </p:nvSpPr>
        <p:spPr/>
        <p:txBody>
          <a:bodyPr/>
          <a:lstStyle>
            <a:lvl1pPr>
              <a:defRPr dirty="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EB9E82A0-6EA8-4BC4-B94B-8D461810AB65}"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05FE16B8-D98B-4778-AA2C-572BEB82F67D}" type="datetime1">
              <a:rPr lang="en-US"/>
              <a:pPr>
                <a:defRPr/>
              </a:pPr>
              <a:t>6/13/2012</a:t>
            </a:fld>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dirty="0"/>
            </a:lvl1pPr>
          </a:lstStyle>
          <a:p>
            <a:pPr>
              <a:defRPr/>
            </a:pPr>
            <a:endParaRPr lang="en-US" dirty="0"/>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FBD2C7CA-4656-42F9-96FC-D30B857C446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C3C22DC-D2CA-47CB-B7E3-8E0FA63E3052}" type="datetime1">
              <a:rPr lang="en-US"/>
              <a:pPr>
                <a:defRPr/>
              </a:pPr>
              <a:t>6/13/2012</a:t>
            </a:fld>
            <a:endParaRPr lang="en-US" dirty="0"/>
          </a:p>
        </p:txBody>
      </p:sp>
      <p:sp>
        <p:nvSpPr>
          <p:cNvPr id="4" name="Footer Placeholder 3"/>
          <p:cNvSpPr>
            <a:spLocks noGrp="1"/>
          </p:cNvSpPr>
          <p:nvPr>
            <p:ph type="ftr" sz="quarter" idx="11"/>
          </p:nvPr>
        </p:nvSpPr>
        <p:spPr/>
        <p:txBody>
          <a:bodyPr/>
          <a:lstStyle>
            <a:lvl1pPr>
              <a:defRPr dirty="0"/>
            </a:lvl1pPr>
          </a:lstStyle>
          <a:p>
            <a:pPr>
              <a:defRPr/>
            </a:pPr>
            <a:endParaRPr lang="en-US" dirty="0"/>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BC2CBCB1-D0D2-4B47-A1E9-375C204682A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69CB86ED-DB40-4E8E-BAF0-F2C26016CA98}" type="datetime1">
              <a:rPr lang="en-US"/>
              <a:pPr>
                <a:defRPr/>
              </a:pPr>
              <a:t>6/13/2012</a:t>
            </a:fld>
            <a:endParaRPr lang="en-US" dirty="0"/>
          </a:p>
        </p:txBody>
      </p:sp>
      <p:sp>
        <p:nvSpPr>
          <p:cNvPr id="9" name="Footer Placeholder 2"/>
          <p:cNvSpPr>
            <a:spLocks noGrp="1"/>
          </p:cNvSpPr>
          <p:nvPr>
            <p:ph type="ftr" sz="quarter" idx="11"/>
          </p:nvPr>
        </p:nvSpPr>
        <p:spPr/>
        <p:txBody>
          <a:bodyPr/>
          <a:lstStyle>
            <a:lvl1pPr>
              <a:defRPr dirty="0"/>
            </a:lvl1pPr>
          </a:lstStyle>
          <a:p>
            <a:pPr>
              <a:defRPr/>
            </a:pPr>
            <a:endParaRPr lang="en-US" dirty="0"/>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C995F6FF-6058-4007-81CE-9FA3C5FBAF0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5FFEE4AE-05BA-4A03-A0A9-435E5181B01F}"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fld id="{F65E2223-3DB9-493C-A79D-12BA97E09ED8}" type="datetime1">
              <a:rPr lang="en-US"/>
              <a:pPr>
                <a:defRPr/>
              </a:pPr>
              <a:t>6/13/2012</a:t>
            </a:fld>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dirty="0"/>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0C98E32D-8BF7-46C5-9E48-614E5BFD6C4F}"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ECE92B3E-4FEC-4DF4-A3B9-51F422652AED}" type="datetime1">
              <a:rPr lang="en-US"/>
              <a:pPr>
                <a:defRPr/>
              </a:pPr>
              <a:t>6/13/2012</a:t>
            </a:fld>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dirty="0"/>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fld id="{19541433-6EA7-4B36-A0D4-4D1679577549}" type="datetime1">
              <a:rPr lang="en-US"/>
              <a:pPr>
                <a:defRPr/>
              </a:pPr>
              <a:t>6/13/2012</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dirty="0">
                <a:solidFill>
                  <a:srgbClr val="FFFFFF"/>
                </a:solidFill>
              </a:defRPr>
            </a:lvl1pPr>
          </a:lstStyle>
          <a:p>
            <a:pPr>
              <a:defRPr/>
            </a:pPr>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3572DC53-116F-4071-B567-70AA15F467B0}"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susheela@vplc.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A Presentation By the </a:t>
            </a:r>
          </a:p>
          <a:p>
            <a:r>
              <a:rPr lang="en-US" dirty="0" smtClean="0"/>
              <a:t>Virginia Poverty Law Center</a:t>
            </a:r>
          </a:p>
          <a:p>
            <a:endParaRPr lang="en-US" dirty="0" smtClean="0"/>
          </a:p>
          <a:p>
            <a:r>
              <a:rPr lang="en-US" dirty="0" smtClean="0"/>
              <a:t>Susheela Varky/staff attorney for domestic and sexual violence</a:t>
            </a:r>
          </a:p>
          <a:p>
            <a:endParaRPr lang="en-US" dirty="0"/>
          </a:p>
        </p:txBody>
      </p:sp>
      <p:sp>
        <p:nvSpPr>
          <p:cNvPr id="2" name="Title 1"/>
          <p:cNvSpPr>
            <a:spLocks noGrp="1"/>
          </p:cNvSpPr>
          <p:nvPr>
            <p:ph type="ctrTitle"/>
          </p:nvPr>
        </p:nvSpPr>
        <p:spPr>
          <a:xfrm>
            <a:off x="640080" y="381000"/>
            <a:ext cx="7772400" cy="1752600"/>
          </a:xfrm>
        </p:spPr>
        <p:txBody>
          <a:bodyPr/>
          <a:lstStyle/>
          <a:p>
            <a:r>
              <a:rPr lang="en-US" dirty="0" smtClean="0"/>
              <a:t>Virginia Poverty Law Center</a:t>
            </a:r>
            <a:endParaRPr lang="en-US" dirty="0"/>
          </a:p>
        </p:txBody>
      </p:sp>
      <p:pic>
        <p:nvPicPr>
          <p:cNvPr id="8" name="Picture 7" descr="Mosaic VPLC.jpg"/>
          <p:cNvPicPr>
            <a:picLocks noChangeAspect="1"/>
          </p:cNvPicPr>
          <p:nvPr/>
        </p:nvPicPr>
        <p:blipFill>
          <a:blip r:embed="rId2" cstate="print"/>
          <a:stretch>
            <a:fillRect/>
          </a:stretch>
        </p:blipFill>
        <p:spPr>
          <a:xfrm>
            <a:off x="152400" y="4899976"/>
            <a:ext cx="8839200" cy="1500823"/>
          </a:xfrm>
          <a:prstGeom prst="rect">
            <a:avLst/>
          </a:prstGeom>
        </p:spPr>
      </p:pic>
      <p:sp>
        <p:nvSpPr>
          <p:cNvPr id="9" name="TextBox 8"/>
          <p:cNvSpPr txBox="1"/>
          <p:nvPr/>
        </p:nvSpPr>
        <p:spPr>
          <a:xfrm>
            <a:off x="152400" y="6400800"/>
            <a:ext cx="5105400" cy="369332"/>
          </a:xfrm>
          <a:prstGeom prst="rect">
            <a:avLst/>
          </a:prstGeom>
          <a:noFill/>
        </p:spPr>
        <p:txBody>
          <a:bodyPr wrap="square" rtlCol="0">
            <a:spAutoFit/>
          </a:bodyPr>
          <a:lstStyle/>
          <a:p>
            <a:r>
              <a:rPr lang="en-US" sz="1750" dirty="0" smtClean="0">
                <a:solidFill>
                  <a:schemeClr val="tx2"/>
                </a:solidFill>
              </a:rPr>
              <a:t>700 E Main St. Suite 1410, Richmond, VA 23219</a:t>
            </a:r>
            <a:endParaRPr lang="en-US" sz="1750" dirty="0">
              <a:solidFill>
                <a:schemeClr val="tx2"/>
              </a:solidFill>
            </a:endParaRPr>
          </a:p>
        </p:txBody>
      </p:sp>
      <p:sp>
        <p:nvSpPr>
          <p:cNvPr id="10" name="TextBox 9"/>
          <p:cNvSpPr txBox="1"/>
          <p:nvPr/>
        </p:nvSpPr>
        <p:spPr>
          <a:xfrm>
            <a:off x="5181600" y="6400801"/>
            <a:ext cx="3733800" cy="353943"/>
          </a:xfrm>
          <a:prstGeom prst="rect">
            <a:avLst/>
          </a:prstGeom>
          <a:noFill/>
        </p:spPr>
        <p:txBody>
          <a:bodyPr wrap="square" rtlCol="0">
            <a:spAutoFit/>
          </a:bodyPr>
          <a:lstStyle/>
          <a:p>
            <a:r>
              <a:rPr lang="en-US" sz="1700" dirty="0">
                <a:solidFill>
                  <a:schemeClr val="tx2"/>
                </a:solidFill>
              </a:rPr>
              <a:t>T</a:t>
            </a:r>
            <a:r>
              <a:rPr lang="en-US" sz="1700" dirty="0" smtClean="0">
                <a:solidFill>
                  <a:schemeClr val="tx2"/>
                </a:solidFill>
              </a:rPr>
              <a:t>: 804-782-9430 	 F: 804-649-0974 </a:t>
            </a:r>
            <a:endParaRPr lang="en-US" sz="1700" dirty="0">
              <a:solidFill>
                <a:schemeClr val="tx2"/>
              </a:solidFill>
            </a:endParaRPr>
          </a:p>
        </p:txBody>
      </p:sp>
      <p:pic>
        <p:nvPicPr>
          <p:cNvPr id="11" name="Picture 10" descr="menubg.jpg"/>
          <p:cNvPicPr>
            <a:picLocks noChangeAspect="1"/>
          </p:cNvPicPr>
          <p:nvPr/>
        </p:nvPicPr>
        <p:blipFill>
          <a:blip r:embed="rId3"/>
          <a:stretch>
            <a:fillRect/>
          </a:stretch>
        </p:blipFill>
        <p:spPr>
          <a:xfrm>
            <a:off x="5105400" y="6400800"/>
            <a:ext cx="9525" cy="285750"/>
          </a:xfrm>
          <a:prstGeom prst="rect">
            <a:avLst/>
          </a:prstGeom>
        </p:spPr>
      </p:pic>
      <p:pic>
        <p:nvPicPr>
          <p:cNvPr id="12" name="Picture 11" descr="menubg.jpg"/>
          <p:cNvPicPr>
            <a:picLocks noChangeAspect="1"/>
          </p:cNvPicPr>
          <p:nvPr/>
        </p:nvPicPr>
        <p:blipFill>
          <a:blip r:embed="rId3"/>
          <a:stretch>
            <a:fillRect/>
          </a:stretch>
        </p:blipFill>
        <p:spPr>
          <a:xfrm>
            <a:off x="7010400" y="6400800"/>
            <a:ext cx="9525" cy="285750"/>
          </a:xfrm>
          <a:prstGeom prst="rect">
            <a:avLst/>
          </a:prstGeom>
        </p:spPr>
      </p:pic>
      <p:pic>
        <p:nvPicPr>
          <p:cNvPr id="13" name="Picture 12" descr="VPLC 2011 logo.JPG"/>
          <p:cNvPicPr>
            <a:picLocks noChangeAspect="1"/>
          </p:cNvPicPr>
          <p:nvPr/>
        </p:nvPicPr>
        <p:blipFill>
          <a:blip r:embed="rId4" cstate="print"/>
          <a:stretch>
            <a:fillRect/>
          </a:stretch>
        </p:blipFill>
        <p:spPr>
          <a:xfrm>
            <a:off x="4453128" y="2331723"/>
            <a:ext cx="244145" cy="230581"/>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Clarifies which Violations of POs are “pro-arrest” violations—SB 300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lvl="0">
              <a:buNone/>
            </a:pPr>
            <a:endParaRPr lang="en-US" sz="2400" dirty="0" smtClean="0"/>
          </a:p>
          <a:p>
            <a:pPr marL="0" lvl="0" indent="0">
              <a:spcBef>
                <a:spcPts val="0"/>
              </a:spcBef>
              <a:buNone/>
            </a:pPr>
            <a:r>
              <a:rPr lang="en-US" sz="2400" dirty="0" smtClean="0"/>
              <a:t>In other words, the above are “pro-arrest” violations or violations for which law enforcement may immediately arrest the respondent. Other violations are considered civil violations for which the petitioner would have to file a motion for a show cause hearing.</a:t>
            </a:r>
            <a:endParaRPr lang="en-US" sz="2400" dirty="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Clarifies who Respondent must refrain contacting—SB 300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lvl="0" indent="0">
              <a:spcBef>
                <a:spcPts val="0"/>
              </a:spcBef>
              <a:spcAft>
                <a:spcPts val="1200"/>
              </a:spcAft>
              <a:buNone/>
            </a:pPr>
            <a:r>
              <a:rPr lang="en-US" sz="2400" dirty="0" smtClean="0"/>
              <a:t>Judge may only prohibit contact by the respondent against the allegedly abused person or family or household members of the allegedly abused person:</a:t>
            </a:r>
          </a:p>
          <a:p>
            <a:pPr>
              <a:spcBef>
                <a:spcPts val="0"/>
              </a:spcBef>
              <a:spcAft>
                <a:spcPts val="600"/>
              </a:spcAft>
            </a:pPr>
            <a:r>
              <a:rPr lang="en-US" sz="2400" dirty="0" smtClean="0"/>
              <a:t>Clarifies that the judge may only prohibit contact by Respondent with Petitioner or her Family or Household Members…NOT by Respondent with his OWN Family or Household Members (!)</a:t>
            </a:r>
            <a:endParaRPr lang="en-US" sz="1800" dirty="0" smtClean="0"/>
          </a:p>
          <a:p>
            <a:r>
              <a:rPr lang="en-US" sz="2400" dirty="0" smtClean="0"/>
              <a:t>Makes consistent contact prohibition language of “by the respondent against” instead of “between the Respondent and the Petitioner…”*</a:t>
            </a: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New Strangulation Definition and Felony—SB 459/HB 752</a:t>
            </a:r>
          </a:p>
        </p:txBody>
      </p:sp>
      <p:sp>
        <p:nvSpPr>
          <p:cNvPr id="3" name="Content Placeholder 2"/>
          <p:cNvSpPr>
            <a:spLocks noGrp="1"/>
          </p:cNvSpPr>
          <p:nvPr>
            <p:ph sz="quarter" idx="1"/>
          </p:nvPr>
        </p:nvSpPr>
        <p:spPr>
          <a:xfrm>
            <a:off x="228600" y="1524000"/>
            <a:ext cx="8534400" cy="5334000"/>
          </a:xfrm>
        </p:spPr>
        <p:txBody>
          <a:bodyPr rtlCol="0">
            <a:noAutofit/>
          </a:bodyPr>
          <a:lstStyle/>
          <a:p>
            <a:pPr>
              <a:buNone/>
            </a:pPr>
            <a:endParaRPr lang="en-US" sz="2400" dirty="0" smtClean="0"/>
          </a:p>
          <a:p>
            <a:pPr marL="0" indent="0">
              <a:spcBef>
                <a:spcPts val="0"/>
              </a:spcBef>
              <a:buNone/>
            </a:pPr>
            <a:r>
              <a:rPr lang="en-US" sz="2400" dirty="0" smtClean="0"/>
              <a:t>As of 7/1/12, new definition of strangulation:  “any person who, </a:t>
            </a:r>
            <a:r>
              <a:rPr lang="en-US" sz="2400" u="sng" dirty="0" smtClean="0"/>
              <a:t>without consent, impedes the blood circulation or respiration of another person by knowingly, intentionally and unlawfully applying pressure to the neck of such person, resulting in the wounding or bodily injury of such person</a:t>
            </a:r>
            <a:r>
              <a:rPr lang="en-US" sz="2400" dirty="0" smtClean="0"/>
              <a:t> is guilty of strangulation, a </a:t>
            </a:r>
            <a:r>
              <a:rPr lang="en-US" sz="2400" u="sng" dirty="0" smtClean="0"/>
              <a:t>Class 6 felony</a:t>
            </a:r>
            <a:r>
              <a:rPr lang="en-US" sz="2400" i="1" dirty="0" smtClean="0"/>
              <a:t>.”*</a:t>
            </a:r>
            <a:endParaRPr lang="en-US" sz="2400" dirty="0" smtClean="0"/>
          </a:p>
          <a:p>
            <a:pPr>
              <a:buNone/>
            </a:pPr>
            <a:endParaRPr lang="en-US" sz="2400" dirty="0" smtClean="0"/>
          </a:p>
          <a:p>
            <a:pPr marL="0" lvl="0" indent="0">
              <a:spcBef>
                <a:spcPts val="0"/>
              </a:spcBef>
              <a:spcAft>
                <a:spcPts val="1200"/>
              </a:spcAft>
              <a:buNone/>
            </a:pP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Campus Police cooperation—SB 302/HB 965</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spcBef>
                <a:spcPts val="0"/>
              </a:spcBef>
              <a:buNone/>
            </a:pPr>
            <a:endParaRPr lang="en-US" sz="2400" dirty="0" smtClean="0"/>
          </a:p>
          <a:p>
            <a:pPr marL="0" indent="0">
              <a:spcBef>
                <a:spcPts val="0"/>
              </a:spcBef>
              <a:buNone/>
            </a:pPr>
            <a:r>
              <a:rPr lang="en-US" sz="2400" dirty="0" smtClean="0"/>
              <a:t>Require campus police to enter into mutual aid agreements with a local law enforcement agency or the Virginia State Police for cooperation in providing assistance with the investigation of deaths and alleged rapes occurring on college campuses.   Do not mandate any one law enforcement agency to take the lead over another.</a:t>
            </a:r>
          </a:p>
          <a:p>
            <a:pPr marL="0" lvl="0" indent="0">
              <a:spcBef>
                <a:spcPts val="0"/>
              </a:spcBef>
              <a:spcAft>
                <a:spcPts val="1200"/>
              </a:spcAft>
              <a:buNone/>
            </a:pP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Chiefs of Campus Police invited to annual SART meeting—SB 301/HB 969</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spcBef>
                <a:spcPts val="0"/>
              </a:spcBef>
              <a:buNone/>
            </a:pPr>
            <a:endParaRPr lang="en-US" sz="2400" dirty="0" smtClean="0"/>
          </a:p>
          <a:p>
            <a:pPr marL="0" indent="0">
              <a:spcBef>
                <a:spcPts val="0"/>
              </a:spcBef>
              <a:buNone/>
            </a:pPr>
            <a:r>
              <a:rPr lang="en-US" sz="2400" dirty="0" smtClean="0"/>
              <a:t>The Commonwealth’s Attorney must include the chiefs of campus police located within the jurisdiction to the list of persons who are invited to the annual meeting to establish guidelines for a coordinated response to sexual assault.</a:t>
            </a: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200" dirty="0" smtClean="0">
                <a:solidFill>
                  <a:schemeClr val="accent1"/>
                </a:solidFill>
                <a:ea typeface="ＭＳ Ｐゴシック"/>
                <a:cs typeface="ＭＳ Ｐゴシック"/>
              </a:rPr>
              <a:t>Board of Ed and DSS must provide awareness &amp; training materials for local school divisions on human trafficking—SB 259/HB 1188</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spcBef>
                <a:spcPts val="0"/>
              </a:spcBef>
              <a:buNone/>
            </a:pPr>
            <a:r>
              <a:rPr lang="en-US" sz="2400" dirty="0" smtClean="0"/>
              <a:t>The Department of Social Services, in consultation with experts </a:t>
            </a:r>
            <a:r>
              <a:rPr lang="en-US" sz="2400" dirty="0" smtClean="0">
                <a:latin typeface="+mj-lt"/>
              </a:rPr>
              <a:t>in the field of human trafficking prevention, is required to provide the Board of Education with: </a:t>
            </a:r>
          </a:p>
          <a:p>
            <a:pPr marL="0" indent="0">
              <a:spcBef>
                <a:spcPts val="0"/>
              </a:spcBef>
              <a:buNone/>
            </a:pPr>
            <a:endParaRPr lang="en-US" sz="2400" dirty="0" smtClean="0">
              <a:latin typeface="+mj-lt"/>
            </a:endParaRPr>
          </a:p>
          <a:p>
            <a:r>
              <a:rPr lang="en-US" sz="2400" dirty="0" smtClean="0">
                <a:latin typeface="+mj-lt"/>
              </a:rPr>
              <a:t>Resource information on human trafficking, including strategies for the prevention of trafficking of children, and</a:t>
            </a:r>
          </a:p>
          <a:p>
            <a:r>
              <a:rPr lang="en-US" sz="2400" dirty="0" smtClean="0">
                <a:latin typeface="+mj-lt"/>
              </a:rPr>
              <a:t>Materials for distribution that describe local, state and national resources to which students, parents, school resource officers, counselors and school personnel can refer for information on human trafficking, including strategies for prevention of trafficking of children.</a:t>
            </a: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200" dirty="0" smtClean="0">
                <a:solidFill>
                  <a:schemeClr val="accent1"/>
                </a:solidFill>
                <a:ea typeface="ＭＳ Ｐゴシック"/>
                <a:cs typeface="ＭＳ Ｐゴシック"/>
              </a:rPr>
              <a:t>Strip clubs must provide notice of Human Trafficking Hotline—HB 1200</a:t>
            </a:r>
          </a:p>
        </p:txBody>
      </p:sp>
      <p:sp>
        <p:nvSpPr>
          <p:cNvPr id="3" name="Content Placeholder 2"/>
          <p:cNvSpPr>
            <a:spLocks noGrp="1"/>
          </p:cNvSpPr>
          <p:nvPr>
            <p:ph sz="quarter" idx="1"/>
          </p:nvPr>
        </p:nvSpPr>
        <p:spPr>
          <a:xfrm>
            <a:off x="228600" y="1524000"/>
            <a:ext cx="8534400" cy="5334000"/>
          </a:xfrm>
        </p:spPr>
        <p:txBody>
          <a:bodyPr rtlCol="0">
            <a:noAutofit/>
          </a:bodyPr>
          <a:lstStyle/>
          <a:p>
            <a:r>
              <a:rPr lang="en-US" sz="2400" dirty="0" smtClean="0"/>
              <a:t>Any employer who (i) operates a business that provides entertainment commonly called stripteasing or topless entertaining or entertainment that has employees who are not clad above or below the waist and (ii) fails to post notice of the existence of a human trafficking hotline to alert potential human trafficking victims of the availability of assistance, is subject to a civil penalty of $500 payable to the Literary Fund </a:t>
            </a:r>
            <a:r>
              <a:rPr lang="en-US" sz="2000" dirty="0" smtClean="0"/>
              <a:t>(not intended to cover entertainment in theaters, concert halls, art centers, museums, or similar establishments that are devoted primarily to the arts or theatrical performances, when the performances that are presented are expressing matters of serious literary, artistic, scientific, or political value</a:t>
            </a:r>
            <a:r>
              <a:rPr lang="en-US" sz="2400" dirty="0" smtClean="0"/>
              <a:t>).</a:t>
            </a:r>
            <a:endParaRPr lang="en-US" sz="2400" dirty="0" smtClean="0">
              <a:latin typeface="+mj-lt"/>
            </a:endParaRP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Increased Penalties for Solicitation of Child Porn—HB 963</a:t>
            </a:r>
          </a:p>
        </p:txBody>
      </p:sp>
      <p:sp>
        <p:nvSpPr>
          <p:cNvPr id="3" name="Content Placeholder 2"/>
          <p:cNvSpPr>
            <a:spLocks noGrp="1"/>
          </p:cNvSpPr>
          <p:nvPr>
            <p:ph sz="quarter" idx="1"/>
          </p:nvPr>
        </p:nvSpPr>
        <p:spPr>
          <a:xfrm>
            <a:off x="228600" y="1524000"/>
            <a:ext cx="8534400" cy="5334000"/>
          </a:xfrm>
        </p:spPr>
        <p:txBody>
          <a:bodyPr rtlCol="0">
            <a:noAutofit/>
          </a:bodyPr>
          <a:lstStyle/>
          <a:p>
            <a:endParaRPr lang="en-US" sz="2400" dirty="0" smtClean="0"/>
          </a:p>
          <a:p>
            <a:r>
              <a:rPr lang="en-US" sz="2400" dirty="0" smtClean="0"/>
              <a:t>any person who commands, entreats, or otherwise attempts to persuade another person to send, submit, transfer, or provide to him any child pornography in order to gain entry into a group, association or assembly of persons engaged in trading or sharing child pornography shall be punished by not less than 5 years nor more than 20 years in a state correctional facility with a 5-year mandatory minimum term of imprisonment for a 2</a:t>
            </a:r>
            <a:r>
              <a:rPr lang="en-US" sz="2400" baseline="30000" dirty="0" smtClean="0"/>
              <a:t>nd</a:t>
            </a:r>
            <a:r>
              <a:rPr lang="en-US" sz="2400" dirty="0" smtClean="0"/>
              <a:t> or subsequent violation.</a:t>
            </a:r>
            <a:endParaRPr lang="en-US" sz="2400" dirty="0" smtClean="0">
              <a:latin typeface="+mj-lt"/>
            </a:endParaRP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Increased Penalties for Child Porn “Grooming”—HB 964</a:t>
            </a:r>
          </a:p>
        </p:txBody>
      </p:sp>
      <p:sp>
        <p:nvSpPr>
          <p:cNvPr id="3" name="Content Placeholder 2"/>
          <p:cNvSpPr>
            <a:spLocks noGrp="1"/>
          </p:cNvSpPr>
          <p:nvPr>
            <p:ph sz="quarter" idx="1"/>
          </p:nvPr>
        </p:nvSpPr>
        <p:spPr>
          <a:xfrm>
            <a:off x="228600" y="1524000"/>
            <a:ext cx="8534400" cy="5334000"/>
          </a:xfrm>
        </p:spPr>
        <p:txBody>
          <a:bodyPr rtlCol="0">
            <a:noAutofit/>
          </a:bodyPr>
          <a:lstStyle/>
          <a:p>
            <a:endParaRPr lang="en-US" sz="2400" dirty="0" smtClean="0"/>
          </a:p>
          <a:p>
            <a:r>
              <a:rPr lang="en-US" sz="2400" dirty="0" smtClean="0"/>
              <a:t>any person who displays child pornography or a grooming video or materials to a minor is guilty of a Class 6 felony. The bill defines grooming video or materials as (i) a cartoon, animation, image, or series of images depicting a child engaged in a sex act when the minor to whom the material is displayed is less than 13 years of age</a:t>
            </a:r>
            <a:endParaRPr lang="en-US" sz="2400" dirty="0" smtClean="0">
              <a:latin typeface="+mj-lt"/>
            </a:endParaRP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Changes regarding Mandated Reporters of Child Abuse and Neglect—SB 239/HB 3, 74, 970, 1237</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buNone/>
            </a:pPr>
            <a:r>
              <a:rPr lang="en-US" sz="2400" dirty="0" smtClean="0"/>
              <a:t>The following people are added to the list of mandated child abuse &amp; neglect reporters:</a:t>
            </a:r>
          </a:p>
          <a:p>
            <a:pPr marL="0" indent="0">
              <a:buNone/>
            </a:pPr>
            <a:endParaRPr lang="en-US" sz="2400" dirty="0" smtClean="0"/>
          </a:p>
          <a:p>
            <a:pPr lvl="0">
              <a:spcAft>
                <a:spcPts val="600"/>
              </a:spcAft>
            </a:pPr>
            <a:r>
              <a:rPr lang="en-US" sz="2400" dirty="0" smtClean="0"/>
              <a:t>Any person, ≥ 18 yrs old, associated with or employed by any public organization responsible for the care, custody or control of children (current law is limited to private organizations and did not specify 18 years of age or older).</a:t>
            </a:r>
          </a:p>
          <a:p>
            <a:pPr lvl="0"/>
            <a:r>
              <a:rPr lang="en-US" sz="2400" dirty="0" smtClean="0"/>
              <a:t>Any person employed by a public or private institution of higher education other than an attorney who is employed by a public or private institution of higher education as it relates to information gained in the course of providing legal representation to a client.</a:t>
            </a: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VPLC</a:t>
            </a:r>
            <a:endParaRPr lang="en-US" b="1" dirty="0">
              <a:solidFill>
                <a:schemeClr val="accent1"/>
              </a:solidFill>
            </a:endParaRPr>
          </a:p>
        </p:txBody>
      </p:sp>
      <p:sp>
        <p:nvSpPr>
          <p:cNvPr id="3" name="Content Placeholder 2"/>
          <p:cNvSpPr>
            <a:spLocks noGrp="1"/>
          </p:cNvSpPr>
          <p:nvPr>
            <p:ph sz="quarter" idx="1"/>
          </p:nvPr>
        </p:nvSpPr>
        <p:spPr/>
        <p:txBody>
          <a:bodyPr>
            <a:normAutofit/>
          </a:bodyPr>
          <a:lstStyle/>
          <a:p>
            <a:pPr algn="ctr">
              <a:buNone/>
            </a:pPr>
            <a:r>
              <a:rPr lang="en-US" sz="3200" dirty="0" smtClean="0"/>
              <a:t>The statewide support center for legal aid in Virginia providing support in</a:t>
            </a:r>
          </a:p>
          <a:p>
            <a:pPr algn="ctr">
              <a:buNone/>
            </a:pPr>
            <a:r>
              <a:rPr lang="en-US" sz="3200" b="1" i="1" cap="all" dirty="0" smtClean="0">
                <a:solidFill>
                  <a:schemeClr val="accent1"/>
                </a:solidFill>
              </a:rPr>
              <a:t> </a:t>
            </a:r>
            <a:r>
              <a:rPr lang="en-US" sz="2800" b="1" i="1" cap="all" dirty="0" smtClean="0">
                <a:solidFill>
                  <a:schemeClr val="accent1"/>
                </a:solidFill>
              </a:rPr>
              <a:t>advocacy </a:t>
            </a:r>
          </a:p>
          <a:p>
            <a:pPr algn="ctr">
              <a:buNone/>
            </a:pPr>
            <a:r>
              <a:rPr lang="en-US" sz="2800" b="1" i="1" cap="all" dirty="0" smtClean="0">
                <a:solidFill>
                  <a:schemeClr val="accent1"/>
                </a:solidFill>
              </a:rPr>
              <a:t>training</a:t>
            </a:r>
          </a:p>
          <a:p>
            <a:pPr algn="ctr">
              <a:buNone/>
            </a:pPr>
            <a:r>
              <a:rPr lang="en-US" sz="2800" b="1" i="1" cap="all" dirty="0" smtClean="0">
                <a:solidFill>
                  <a:schemeClr val="accent1"/>
                </a:solidFill>
              </a:rPr>
              <a:t>litigation </a:t>
            </a:r>
          </a:p>
          <a:p>
            <a:pPr algn="ctr">
              <a:buNone/>
            </a:pPr>
            <a:r>
              <a:rPr lang="en-US" sz="3200" dirty="0" smtClean="0"/>
              <a:t>on the civil justice issues faced by </a:t>
            </a:r>
          </a:p>
          <a:p>
            <a:pPr algn="ctr">
              <a:buNone/>
            </a:pPr>
            <a:r>
              <a:rPr lang="en-US" sz="3200" dirty="0" smtClean="0"/>
              <a:t>low-income Virginians</a:t>
            </a:r>
          </a:p>
          <a:p>
            <a:pPr algn="ctr">
              <a:buNone/>
            </a:pPr>
            <a:endParaRPr lang="en-US" sz="3200" dirty="0" smtClean="0"/>
          </a:p>
          <a:p>
            <a:pPr algn="ctr">
              <a:buNone/>
            </a:pPr>
            <a:endParaRPr lang="en-US" sz="3200" dirty="0"/>
          </a:p>
        </p:txBody>
      </p:sp>
      <p:pic>
        <p:nvPicPr>
          <p:cNvPr id="4" name="Picture 3" descr="VPLC 2011 logo.JPG"/>
          <p:cNvPicPr>
            <a:picLocks noChangeAspect="1"/>
          </p:cNvPicPr>
          <p:nvPr/>
        </p:nvPicPr>
        <p:blipFill>
          <a:blip r:embed="rId2" cstate="print"/>
          <a:stretch>
            <a:fillRect/>
          </a:stretch>
        </p:blipFill>
        <p:spPr>
          <a:xfrm>
            <a:off x="4453128" y="1188720"/>
            <a:ext cx="244145" cy="230581"/>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Changes regarding Mandated Reporters of Child Abuse and Neglect—SB 239/HB 3, 74, 970, 1237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lvl="0"/>
            <a:endParaRPr lang="en-US" sz="2400" dirty="0" smtClean="0"/>
          </a:p>
          <a:p>
            <a:pPr lvl="0"/>
            <a:endParaRPr lang="en-US" sz="2400" dirty="0" smtClean="0"/>
          </a:p>
          <a:p>
            <a:pPr lvl="0"/>
            <a:r>
              <a:rPr lang="en-US" sz="2400" dirty="0" smtClean="0"/>
              <a:t>Any athletic coach, director or other person ≥ 18 yrs old employed by or volunteering with a private sports organization or team</a:t>
            </a:r>
          </a:p>
          <a:p>
            <a:pPr lvl="0">
              <a:buNone/>
            </a:pPr>
            <a:endParaRPr lang="en-US" sz="2400" dirty="0" smtClean="0"/>
          </a:p>
          <a:p>
            <a:pPr lvl="0"/>
            <a:r>
              <a:rPr lang="en-US" sz="2400" dirty="0" smtClean="0"/>
              <a:t>Administrators or employees ≥ 18 yrs old of public or private day camps, youth centers and youth recreation programs.</a:t>
            </a:r>
          </a:p>
          <a:p>
            <a:pPr marL="0" indent="0"/>
            <a:endParaRPr lang="en-US" sz="24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Other changes regarding Mandated Reporting of Child Abuse and Neglect—SB 239/HB 3, 74, 970, 1237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lvl="0"/>
            <a:r>
              <a:rPr lang="en-US" sz="2400" dirty="0" smtClean="0"/>
              <a:t>Reduces the time limit for reporting suspected child abuse or neglect by mandated reporters from 72 hours to 24 hours.</a:t>
            </a:r>
          </a:p>
          <a:p>
            <a:pPr lvl="0">
              <a:buNone/>
            </a:pPr>
            <a:endParaRPr lang="en-US" sz="2400" dirty="0" smtClean="0"/>
          </a:p>
          <a:p>
            <a:pPr lvl="0"/>
            <a:r>
              <a:rPr lang="en-US" sz="2400" dirty="0" smtClean="0"/>
              <a:t>Increases the penalty for a second or subsequent failure to report to a fine of not less than $1,000.</a:t>
            </a:r>
          </a:p>
          <a:p>
            <a:pPr lvl="0">
              <a:buNone/>
            </a:pPr>
            <a:endParaRPr lang="en-US" sz="2400" dirty="0" smtClean="0"/>
          </a:p>
          <a:p>
            <a:pPr lvl="0"/>
            <a:r>
              <a:rPr lang="en-US" sz="2400" dirty="0" smtClean="0"/>
              <a:t>Provides that, in cases evidencing acts of rape, sodomy, or object sexual penetration, a person who knowingly and intentionally fails to make the required report shall be guilty of a Class 1 misdemeanor (current law does not include a criminal penalty for failing to report). </a:t>
            </a:r>
          </a:p>
          <a:p>
            <a:pPr marL="0" indent="0"/>
            <a:endParaRPr lang="en-US" sz="24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Other changes regarding Mandated Reporting of Child Abuse and Neglect—SB 239/HB 3, 74, 970, 1237 (cont’d)</a:t>
            </a:r>
          </a:p>
        </p:txBody>
      </p:sp>
      <p:sp>
        <p:nvSpPr>
          <p:cNvPr id="3" name="Content Placeholder 2"/>
          <p:cNvSpPr>
            <a:spLocks noGrp="1"/>
          </p:cNvSpPr>
          <p:nvPr>
            <p:ph sz="quarter" idx="1"/>
          </p:nvPr>
        </p:nvSpPr>
        <p:spPr>
          <a:xfrm>
            <a:off x="228600" y="1371600"/>
            <a:ext cx="8534400" cy="5334000"/>
          </a:xfrm>
        </p:spPr>
        <p:txBody>
          <a:bodyPr rtlCol="0">
            <a:noAutofit/>
          </a:bodyPr>
          <a:lstStyle/>
          <a:p>
            <a:pPr lvl="0"/>
            <a:endParaRPr lang="en-US" sz="2400" dirty="0" smtClean="0"/>
          </a:p>
          <a:p>
            <a:pPr lvl="0"/>
            <a:endParaRPr lang="en-US" sz="2400" dirty="0" smtClean="0"/>
          </a:p>
          <a:p>
            <a:pPr lvl="0"/>
            <a:r>
              <a:rPr lang="en-US" sz="2400" dirty="0" smtClean="0"/>
              <a:t>Provides that no mandatory reporter shall be required to make a report if the person has actual knowledge that the same matter has already been reported to the local department or the Department's toll-free child abuse and neglect hotline.</a:t>
            </a:r>
            <a:endParaRPr lang="en-US" sz="20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400" dirty="0" smtClean="0">
                <a:solidFill>
                  <a:schemeClr val="accent1"/>
                </a:solidFill>
                <a:ea typeface="ＭＳ Ｐゴシック"/>
                <a:cs typeface="ＭＳ Ｐゴシック"/>
              </a:rPr>
              <a:t>Other changes regarding Mandated Reporting of Child Abuse and Neglect—SB 239/HB 3, 74, 970, 1237 (cont’d)</a:t>
            </a:r>
          </a:p>
        </p:txBody>
      </p:sp>
      <p:sp>
        <p:nvSpPr>
          <p:cNvPr id="3" name="Content Placeholder 2"/>
          <p:cNvSpPr>
            <a:spLocks noGrp="1"/>
          </p:cNvSpPr>
          <p:nvPr>
            <p:ph sz="quarter" idx="1"/>
          </p:nvPr>
        </p:nvSpPr>
        <p:spPr>
          <a:xfrm>
            <a:off x="228600" y="1371600"/>
            <a:ext cx="8534400" cy="5334000"/>
          </a:xfrm>
        </p:spPr>
        <p:txBody>
          <a:bodyPr rtlCol="0">
            <a:noAutofit/>
          </a:bodyPr>
          <a:lstStyle/>
          <a:p>
            <a:pPr lvl="0"/>
            <a:r>
              <a:rPr lang="en-US" sz="2400" dirty="0" smtClean="0"/>
              <a:t>Provides that in cases in which the initial report of suspected abuse or neglect is made by a mandated reporter to the person in charge of the institution or department in which the mandated reporter works, as provided in current law, the person who receives the report shall notify the person who made the initial report when the suspected child abuse or neglect is reported to the local department or state hotline and of the name of the individual receiving the report and shall forward any communications or information about action taken regarding the report to the person who made the initial report (current law does not provide this accountability loop back to the initial reporter).</a:t>
            </a: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152400"/>
            <a:ext cx="8534400" cy="911225"/>
          </a:xfrm>
        </p:spPr>
        <p:txBody>
          <a:bodyPr/>
          <a:lstStyle/>
          <a:p>
            <a:pPr eaLnBrk="1" hangingPunct="1"/>
            <a:r>
              <a:rPr lang="en-US" sz="2800" dirty="0" smtClean="0">
                <a:solidFill>
                  <a:schemeClr val="accent1"/>
                </a:solidFill>
                <a:ea typeface="ＭＳ Ｐゴシック"/>
                <a:cs typeface="ＭＳ Ｐゴシック"/>
              </a:rPr>
              <a:t>Court Procedures when Jury cannot agree on punishment—HB 77</a:t>
            </a:r>
          </a:p>
        </p:txBody>
      </p:sp>
      <p:sp>
        <p:nvSpPr>
          <p:cNvPr id="3" name="Content Placeholder 2"/>
          <p:cNvSpPr>
            <a:spLocks noGrp="1"/>
          </p:cNvSpPr>
          <p:nvPr>
            <p:ph sz="quarter" idx="1"/>
          </p:nvPr>
        </p:nvSpPr>
        <p:spPr>
          <a:xfrm>
            <a:off x="228600" y="1371600"/>
            <a:ext cx="8534400" cy="5334000"/>
          </a:xfrm>
        </p:spPr>
        <p:txBody>
          <a:bodyPr rtlCol="0">
            <a:noAutofit/>
          </a:bodyPr>
          <a:lstStyle/>
          <a:p>
            <a:endParaRPr lang="en-US" sz="2400" dirty="0" smtClean="0"/>
          </a:p>
          <a:p>
            <a:r>
              <a:rPr lang="en-US" sz="2400" dirty="0" smtClean="0"/>
              <a:t>If a jury reaches a finding of guilt but cannot agree on a punishment, the court shall impanel a different jury to ascertain punishment, unless the defendant, the attorney for the Commonwealth and the court agree that the court shall fix punishment.  This applies to criminal sentencing.</a:t>
            </a:r>
            <a:endParaRPr lang="en-US" sz="2400" dirty="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Thank You</a:t>
            </a:r>
            <a:endParaRPr lang="en-US" dirty="0">
              <a:solidFill>
                <a:schemeClr val="accent1"/>
              </a:solidFill>
            </a:endParaRPr>
          </a:p>
        </p:txBody>
      </p:sp>
      <p:sp>
        <p:nvSpPr>
          <p:cNvPr id="3" name="Content Placeholder 2"/>
          <p:cNvSpPr>
            <a:spLocks noGrp="1"/>
          </p:cNvSpPr>
          <p:nvPr>
            <p:ph sz="quarter" idx="1"/>
          </p:nvPr>
        </p:nvSpPr>
        <p:spPr>
          <a:xfrm>
            <a:off x="301752" y="1527048"/>
            <a:ext cx="8503920" cy="3959352"/>
          </a:xfrm>
        </p:spPr>
        <p:txBody>
          <a:bodyPr anchor="t">
            <a:normAutofit/>
          </a:bodyPr>
          <a:lstStyle/>
          <a:p>
            <a:pPr eaLnBrk="1" hangingPunct="1">
              <a:buFont typeface="Arial" charset="0"/>
              <a:buNone/>
            </a:pPr>
            <a:endParaRPr lang="en-US" sz="1800" b="1" dirty="0" smtClean="0">
              <a:solidFill>
                <a:schemeClr val="tx2"/>
              </a:solidFill>
            </a:endParaRPr>
          </a:p>
          <a:p>
            <a:pPr eaLnBrk="1" hangingPunct="1">
              <a:buFont typeface="Arial" charset="0"/>
              <a:buNone/>
            </a:pPr>
            <a:endParaRPr lang="en-US" sz="1800" b="1" dirty="0" smtClean="0">
              <a:solidFill>
                <a:schemeClr val="tx2"/>
              </a:solidFill>
            </a:endParaRPr>
          </a:p>
          <a:p>
            <a:pPr eaLnBrk="1" hangingPunct="1">
              <a:buFont typeface="Arial" charset="0"/>
              <a:buNone/>
            </a:pPr>
            <a:r>
              <a:rPr lang="en-US" sz="1800" b="1" dirty="0" smtClean="0">
                <a:solidFill>
                  <a:schemeClr val="tx2"/>
                </a:solidFill>
              </a:rPr>
              <a:t>Susheela Varky</a:t>
            </a:r>
          </a:p>
          <a:p>
            <a:pPr eaLnBrk="1" hangingPunct="1">
              <a:buNone/>
            </a:pPr>
            <a:r>
              <a:rPr lang="en-US" sz="1800" b="1" dirty="0" smtClean="0">
                <a:solidFill>
                  <a:schemeClr val="tx2"/>
                </a:solidFill>
              </a:rPr>
              <a:t>(804) 782-9430, x.33</a:t>
            </a:r>
          </a:p>
          <a:p>
            <a:pPr eaLnBrk="1" hangingPunct="1">
              <a:buNone/>
            </a:pPr>
            <a:r>
              <a:rPr lang="en-US" sz="1800" b="1" dirty="0" smtClean="0">
                <a:solidFill>
                  <a:schemeClr val="tx2"/>
                </a:solidFill>
                <a:hlinkClick r:id="rId2"/>
              </a:rPr>
              <a:t>susheela@vplc.org</a:t>
            </a:r>
            <a:endParaRPr lang="en-US" sz="1800" b="1" dirty="0" smtClean="0">
              <a:solidFill>
                <a:schemeClr val="tx2"/>
              </a:solidFill>
            </a:endParaRPr>
          </a:p>
          <a:p>
            <a:pPr>
              <a:buNone/>
            </a:pPr>
            <a:endParaRPr lang="en-US" sz="1800" spc="-150" dirty="0">
              <a:latin typeface="Adobe Garamond Pro" pitchFamily="18" charset="0"/>
            </a:endParaRPr>
          </a:p>
        </p:txBody>
      </p:sp>
      <p:pic>
        <p:nvPicPr>
          <p:cNvPr id="4" name="Picture 3" descr="VPLC 2011 logo.JPG"/>
          <p:cNvPicPr>
            <a:picLocks noChangeAspect="1"/>
          </p:cNvPicPr>
          <p:nvPr/>
        </p:nvPicPr>
        <p:blipFill>
          <a:blip r:embed="rId3" cstate="print"/>
          <a:stretch>
            <a:fillRect/>
          </a:stretch>
        </p:blipFill>
        <p:spPr>
          <a:xfrm>
            <a:off x="4453128" y="1188720"/>
            <a:ext cx="244145" cy="230581"/>
          </a:xfrm>
          <a:prstGeom prst="rect">
            <a:avLst/>
          </a:prstGeom>
          <a:noFill/>
          <a:ln>
            <a:noFill/>
          </a:ln>
        </p:spPr>
      </p:pic>
      <p:sp>
        <p:nvSpPr>
          <p:cNvPr id="5" name="TextBox 4"/>
          <p:cNvSpPr txBox="1"/>
          <p:nvPr/>
        </p:nvSpPr>
        <p:spPr>
          <a:xfrm>
            <a:off x="304800" y="5486400"/>
            <a:ext cx="8534400" cy="1200329"/>
          </a:xfrm>
          <a:prstGeom prst="rect">
            <a:avLst/>
          </a:prstGeom>
          <a:noFill/>
        </p:spPr>
        <p:txBody>
          <a:bodyPr wrap="square" rtlCol="0">
            <a:spAutoFit/>
          </a:bodyPr>
          <a:lstStyle/>
          <a:p>
            <a:pPr algn="ctr"/>
            <a:r>
              <a:rPr lang="en-US" spc="-150" dirty="0" smtClean="0">
                <a:latin typeface="Adobe Garamond Pro" pitchFamily="18" charset="0"/>
              </a:rPr>
              <a:t>The Virginia Poverty Law Center is a nonprofit committed to serve the needs of low-income Virginians. The work of the center is supported by individual and corporate donors and through lawyer’s IOLTA accounts. If you would like to find out how to give to our general or specific efforts, please contact us at donate@vplc.org</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Objectives for this portion of today’s training</a:t>
            </a:r>
            <a:endParaRPr lang="en-US" dirty="0">
              <a:solidFill>
                <a:schemeClr val="accent1"/>
              </a:solidFill>
            </a:endParaRPr>
          </a:p>
        </p:txBody>
      </p:sp>
      <p:sp>
        <p:nvSpPr>
          <p:cNvPr id="3" name="Content Placeholder 2"/>
          <p:cNvSpPr>
            <a:spLocks noGrp="1"/>
          </p:cNvSpPr>
          <p:nvPr>
            <p:ph sz="quarter" idx="1"/>
          </p:nvPr>
        </p:nvSpPr>
        <p:spPr/>
        <p:txBody>
          <a:bodyPr/>
          <a:lstStyle/>
          <a:p>
            <a:pPr marL="0" indent="0">
              <a:buNone/>
            </a:pPr>
            <a:r>
              <a:rPr lang="en-US" sz="3200" dirty="0" smtClean="0"/>
              <a:t>Overview of changes in domestic and sexual violence laws that become effective July 1, 2012:</a:t>
            </a:r>
          </a:p>
          <a:p>
            <a:r>
              <a:rPr lang="en-US" sz="2800" dirty="0" smtClean="0"/>
              <a:t>Minimal changes/adjustments to protective order laws.</a:t>
            </a:r>
          </a:p>
          <a:p>
            <a:r>
              <a:rPr lang="en-US" sz="2800" dirty="0" smtClean="0"/>
              <a:t>New strangulation felony definition and section of the Virginia Code.</a:t>
            </a:r>
          </a:p>
          <a:p>
            <a:r>
              <a:rPr lang="en-US" sz="2800" dirty="0" smtClean="0"/>
              <a:t>Various other changes.</a:t>
            </a:r>
          </a:p>
          <a:p>
            <a:pPr>
              <a:buNone/>
            </a:pPr>
            <a:endParaRPr lang="en-US" dirty="0"/>
          </a:p>
        </p:txBody>
      </p:sp>
      <p:pic>
        <p:nvPicPr>
          <p:cNvPr id="4" name="Picture 3" descr="VPLC 2011 logo.JPG"/>
          <p:cNvPicPr>
            <a:picLocks noChangeAspect="1"/>
          </p:cNvPicPr>
          <p:nvPr/>
        </p:nvPicPr>
        <p:blipFill>
          <a:blip r:embed="rId2" cstate="print"/>
          <a:stretch>
            <a:fillRect/>
          </a:stretch>
        </p:blipFill>
        <p:spPr>
          <a:xfrm>
            <a:off x="4453128" y="1188720"/>
            <a:ext cx="244145" cy="230581"/>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3200" dirty="0" smtClean="0">
                <a:solidFill>
                  <a:schemeClr val="accent1"/>
                </a:solidFill>
                <a:ea typeface="ＭＳ Ｐゴシック"/>
                <a:cs typeface="ＭＳ Ｐゴシック"/>
              </a:rPr>
              <a:t>Protective Orders Impacted</a:t>
            </a:r>
          </a:p>
        </p:txBody>
      </p:sp>
      <p:sp>
        <p:nvSpPr>
          <p:cNvPr id="3" name="Content Placeholder 2"/>
          <p:cNvSpPr>
            <a:spLocks noGrp="1"/>
          </p:cNvSpPr>
          <p:nvPr>
            <p:ph sz="quarter" idx="1"/>
          </p:nvPr>
        </p:nvSpPr>
        <p:spPr>
          <a:xfrm>
            <a:off x="228600" y="1524000"/>
            <a:ext cx="8534400" cy="5334000"/>
          </a:xfrm>
        </p:spPr>
        <p:txBody>
          <a:bodyPr rtlCol="0">
            <a:noAutofit/>
          </a:bodyPr>
          <a:lstStyle/>
          <a:p>
            <a:pPr marL="225425" indent="-225425" eaLnBrk="1" fontAlgn="auto" hangingPunct="1">
              <a:spcBef>
                <a:spcPts val="0"/>
              </a:spcBef>
              <a:spcAft>
                <a:spcPts val="0"/>
              </a:spcAft>
              <a:buFont typeface="Arial" pitchFamily="34" charset="0"/>
              <a:buChar char="•"/>
              <a:defRPr/>
            </a:pPr>
            <a:r>
              <a:rPr lang="en-US" sz="2200" dirty="0" smtClean="0"/>
              <a:t>Family Abuse Protective Orders:</a:t>
            </a:r>
          </a:p>
          <a:p>
            <a:pPr marL="548640" lvl="1" indent="-274320" eaLnBrk="1" fontAlgn="auto" hangingPunct="1">
              <a:spcBef>
                <a:spcPts val="0"/>
              </a:spcBef>
              <a:spcAft>
                <a:spcPts val="0"/>
              </a:spcAft>
              <a:buFont typeface="Wingdings" pitchFamily="2" charset="2"/>
              <a:buChar char="Ø"/>
              <a:defRPr/>
            </a:pPr>
            <a:r>
              <a:rPr lang="en-US" sz="2000" dirty="0" smtClean="0"/>
              <a:t>Emergency Protective Order (EPO</a:t>
            </a:r>
            <a:r>
              <a:rPr lang="en-US" sz="2000" dirty="0"/>
              <a:t>) §</a:t>
            </a:r>
            <a:r>
              <a:rPr lang="en-US" sz="2000" dirty="0" smtClean="0"/>
              <a:t>16.1-253.4</a:t>
            </a:r>
          </a:p>
          <a:p>
            <a:pPr marL="548640" lvl="1" indent="-274320" eaLnBrk="1" fontAlgn="auto" hangingPunct="1">
              <a:spcBef>
                <a:spcPts val="0"/>
              </a:spcBef>
              <a:spcAft>
                <a:spcPts val="0"/>
              </a:spcAft>
              <a:buFont typeface="Wingdings" pitchFamily="2" charset="2"/>
              <a:buChar char="Ø"/>
              <a:defRPr/>
            </a:pPr>
            <a:r>
              <a:rPr lang="en-US" sz="2000" dirty="0" smtClean="0"/>
              <a:t>Preliminary Protective Order (PPO</a:t>
            </a:r>
            <a:r>
              <a:rPr lang="en-US" sz="2000" dirty="0"/>
              <a:t>) §</a:t>
            </a:r>
            <a:r>
              <a:rPr lang="en-US" sz="2000" dirty="0" smtClean="0"/>
              <a:t>16.1-253.1</a:t>
            </a:r>
          </a:p>
          <a:p>
            <a:pPr marL="548640" lvl="1" indent="-274320" eaLnBrk="1" fontAlgn="auto" hangingPunct="1">
              <a:spcBef>
                <a:spcPts val="0"/>
              </a:spcBef>
              <a:spcAft>
                <a:spcPts val="600"/>
              </a:spcAft>
              <a:buFont typeface="Wingdings" pitchFamily="2" charset="2"/>
              <a:buChar char="Ø"/>
              <a:defRPr/>
            </a:pPr>
            <a:r>
              <a:rPr lang="en-US" sz="2000" dirty="0" smtClean="0"/>
              <a:t>“full” Protective Order (PO</a:t>
            </a:r>
            <a:r>
              <a:rPr lang="en-US" sz="2000" dirty="0"/>
              <a:t>) §</a:t>
            </a:r>
            <a:r>
              <a:rPr lang="en-US" sz="2000" dirty="0" smtClean="0"/>
              <a:t>16.1-279.1</a:t>
            </a:r>
            <a:endParaRPr lang="en-US" sz="2000" kern="600" dirty="0" smtClean="0"/>
          </a:p>
          <a:p>
            <a:pPr marL="225425" indent="-225425" eaLnBrk="1" fontAlgn="auto" hangingPunct="1">
              <a:spcBef>
                <a:spcPts val="0"/>
              </a:spcBef>
              <a:spcAft>
                <a:spcPts val="0"/>
              </a:spcAft>
              <a:buFont typeface="Arial" pitchFamily="34" charset="0"/>
              <a:buChar char="•"/>
              <a:defRPr/>
            </a:pPr>
            <a:r>
              <a:rPr lang="en-US" sz="2200" dirty="0" smtClean="0"/>
              <a:t>General District Court (GDC) Protective Orders:</a:t>
            </a:r>
          </a:p>
          <a:p>
            <a:pPr marL="470218" lvl="1" indent="-280988" eaLnBrk="1" fontAlgn="auto" hangingPunct="1">
              <a:spcBef>
                <a:spcPts val="0"/>
              </a:spcBef>
              <a:spcAft>
                <a:spcPts val="0"/>
              </a:spcAft>
              <a:buFont typeface="Wingdings" pitchFamily="2" charset="2"/>
              <a:buChar char="Ø"/>
              <a:defRPr/>
            </a:pPr>
            <a:r>
              <a:rPr lang="en-US" sz="2000" dirty="0" smtClean="0"/>
              <a:t>Emergency Protective Order (EPO</a:t>
            </a:r>
            <a:r>
              <a:rPr lang="en-US" sz="2000" dirty="0"/>
              <a:t>) §</a:t>
            </a:r>
            <a:r>
              <a:rPr lang="en-US" sz="2000" dirty="0" smtClean="0"/>
              <a:t>19.2-152.8</a:t>
            </a:r>
          </a:p>
          <a:p>
            <a:pPr marL="470218" lvl="1" indent="-280988" eaLnBrk="1" fontAlgn="auto" hangingPunct="1">
              <a:spcBef>
                <a:spcPts val="0"/>
              </a:spcBef>
              <a:spcAft>
                <a:spcPts val="0"/>
              </a:spcAft>
              <a:buFont typeface="Wingdings" pitchFamily="2" charset="2"/>
              <a:buChar char="Ø"/>
              <a:defRPr/>
            </a:pPr>
            <a:r>
              <a:rPr lang="en-US" sz="2000" dirty="0" smtClean="0"/>
              <a:t>Preliminary Protective Order (PPO) §19.2-152.9</a:t>
            </a:r>
          </a:p>
          <a:p>
            <a:pPr marL="470218" lvl="1" indent="-280988" eaLnBrk="1" fontAlgn="auto" hangingPunct="1">
              <a:spcBef>
                <a:spcPts val="0"/>
              </a:spcBef>
              <a:spcAft>
                <a:spcPts val="600"/>
              </a:spcAft>
              <a:buFont typeface="Wingdings" pitchFamily="2" charset="2"/>
              <a:buChar char="Ø"/>
              <a:defRPr/>
            </a:pPr>
            <a:r>
              <a:rPr lang="en-US" sz="2000" dirty="0" smtClean="0"/>
              <a:t>“full” Protective Order (PO) §19.2-152.10</a:t>
            </a:r>
          </a:p>
          <a:p>
            <a:pPr marL="225425" indent="-225425" eaLnBrk="1" fontAlgn="auto" hangingPunct="1">
              <a:spcBef>
                <a:spcPts val="0"/>
              </a:spcBef>
              <a:spcAft>
                <a:spcPts val="0"/>
              </a:spcAft>
              <a:buFont typeface="Arial" pitchFamily="34" charset="0"/>
              <a:buChar char="•"/>
              <a:defRPr/>
            </a:pPr>
            <a:r>
              <a:rPr lang="en-US" sz="2200" dirty="0" smtClean="0"/>
              <a:t>Circuit Court Protective Orders:</a:t>
            </a:r>
          </a:p>
          <a:p>
            <a:pPr marL="470218" lvl="1" indent="-280988" eaLnBrk="1" fontAlgn="auto" hangingPunct="1">
              <a:spcBef>
                <a:spcPts val="0"/>
              </a:spcBef>
              <a:spcAft>
                <a:spcPts val="0"/>
              </a:spcAft>
              <a:buFont typeface="Wingdings" pitchFamily="2" charset="2"/>
              <a:buChar char="Ø"/>
              <a:defRPr/>
            </a:pPr>
            <a:r>
              <a:rPr lang="en-US" sz="2000" i="1" dirty="0" smtClean="0"/>
              <a:t>Pendente lite </a:t>
            </a:r>
            <a:r>
              <a:rPr lang="en-US" sz="2000" dirty="0" smtClean="0"/>
              <a:t>(15 days; during divorce, custody, visitation, maintenance, etc.) §20-103(B)</a:t>
            </a:r>
          </a:p>
          <a:p>
            <a:pPr marL="195580" indent="-280988" eaLnBrk="1" fontAlgn="auto" hangingPunct="1">
              <a:spcBef>
                <a:spcPts val="0"/>
              </a:spcBef>
              <a:spcAft>
                <a:spcPts val="0"/>
              </a:spcAft>
              <a:buNone/>
              <a:defRPr/>
            </a:pPr>
            <a:endParaRPr lang="en-US"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Align Procedures for Protective Orders in JDR, GD &amp; Circuit Courts—SB 445/HB 1033</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lvl="0" indent="-225425" eaLnBrk="1" fontAlgn="auto" hangingPunct="1">
              <a:spcBef>
                <a:spcPts val="0"/>
              </a:spcBef>
              <a:spcAft>
                <a:spcPts val="0"/>
              </a:spcAft>
              <a:buNone/>
              <a:defRPr/>
            </a:pPr>
            <a:endParaRPr lang="en-US" sz="2400" dirty="0" smtClean="0"/>
          </a:p>
          <a:p>
            <a:pPr marL="0" lvl="0" indent="-225425" eaLnBrk="1" fontAlgn="auto" hangingPunct="1">
              <a:spcBef>
                <a:spcPts val="0"/>
              </a:spcBef>
              <a:spcAft>
                <a:spcPts val="0"/>
              </a:spcAft>
              <a:buNone/>
              <a:defRPr/>
            </a:pPr>
            <a:r>
              <a:rPr lang="en-US" sz="2400" dirty="0" smtClean="0"/>
              <a:t>Before this bill passed, there was some uncertainty about whether Circuit Courts could modify, extend or dissolve POs that they themselves issued (or if only Juvenile and Domestic Relations District (JDR) and General District Courts (GDC) could do so):</a:t>
            </a:r>
          </a:p>
          <a:p>
            <a:pPr marL="0" lvl="0" indent="-225425" eaLnBrk="1" fontAlgn="auto" hangingPunct="1">
              <a:spcBef>
                <a:spcPts val="0"/>
              </a:spcBef>
              <a:spcAft>
                <a:spcPts val="0"/>
              </a:spcAft>
              <a:buNone/>
              <a:defRPr/>
            </a:pPr>
            <a:endParaRPr lang="en-US" sz="2400" dirty="0" smtClean="0"/>
          </a:p>
          <a:p>
            <a:pPr marL="0" indent="-457200" eaLnBrk="1" fontAlgn="auto" hangingPunct="1">
              <a:spcBef>
                <a:spcPts val="0"/>
              </a:spcBef>
              <a:spcAft>
                <a:spcPts val="0"/>
              </a:spcAft>
              <a:buFont typeface="+mj-lt"/>
              <a:buAutoNum type="arabicPeriod"/>
              <a:defRPr/>
            </a:pPr>
            <a:r>
              <a:rPr lang="en-US" sz="2400" dirty="0" smtClean="0"/>
              <a:t>As of 7/1/12, Circuit Courts may indeed modify, dissolve or extend POs that they themselves issue.</a:t>
            </a:r>
            <a:endParaRPr lang="en-US"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Align Procedures for Protective Orders in JDR, GD &amp; Circuit Courts—SB 445/HB 1033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457200" eaLnBrk="1" fontAlgn="auto" hangingPunct="1">
              <a:spcBef>
                <a:spcPts val="0"/>
              </a:spcBef>
              <a:spcAft>
                <a:spcPts val="0"/>
              </a:spcAft>
              <a:buFont typeface="+mj-lt"/>
              <a:buAutoNum type="arabicPeriod" startAt="2"/>
              <a:defRPr/>
            </a:pPr>
            <a:r>
              <a:rPr lang="en-US" sz="2200" dirty="0" smtClean="0"/>
              <a:t>Circuit Courts must enter and transfer identifying information from POs (i.e., Respondent’s name, date of birth, gender, race) electronically into the Virginia Criminal Information Network (VCIN) with the same speed as that required by JDR and GDC Courts (“forthwith, but in all cases no later than the end of the business day on which the order was issued”). </a:t>
            </a:r>
          </a:p>
          <a:p>
            <a:pPr marL="0" indent="-457200" eaLnBrk="1" fontAlgn="auto" hangingPunct="1">
              <a:spcBef>
                <a:spcPts val="0"/>
              </a:spcBef>
              <a:spcAft>
                <a:spcPts val="0"/>
              </a:spcAft>
              <a:buFont typeface="+mj-lt"/>
              <a:buAutoNum type="arabicPeriod" startAt="2"/>
              <a:defRPr/>
            </a:pPr>
            <a:endParaRPr lang="en-US" sz="2200" dirty="0" smtClean="0"/>
          </a:p>
          <a:p>
            <a:pPr marL="0" indent="-457200" eaLnBrk="1" fontAlgn="auto" hangingPunct="1">
              <a:spcBef>
                <a:spcPts val="0"/>
              </a:spcBef>
              <a:spcAft>
                <a:spcPts val="0"/>
              </a:spcAft>
              <a:buFont typeface="+mj-lt"/>
              <a:buAutoNum type="arabicPeriod" startAt="2"/>
              <a:defRPr/>
            </a:pPr>
            <a:r>
              <a:rPr lang="en-US" sz="2200" dirty="0" smtClean="0"/>
              <a:t>Beginning on 7/1/13, any circuit court that does not use the Statewide Case Management System (CMS) shall provide protective orders directly to VCIN in an electronic format approved by the Department of State Police.  Between 7/1/12 and 7/1/13 July 1, 2013, these Circuit Courts (that cannot access the CMS) shall forthwith forward the PO to the primary law-enforcement agency responsible for its service and entry into VCIN.</a:t>
            </a: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JDR has jurisdiction over POs in which Minor is Petitioner or Respondent—SB 300</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spcBef>
                <a:spcPts val="0"/>
              </a:spcBef>
              <a:buNone/>
            </a:pPr>
            <a:endParaRPr lang="en-US" sz="2400" dirty="0" smtClean="0"/>
          </a:p>
          <a:p>
            <a:pPr marL="0" indent="0">
              <a:spcBef>
                <a:spcPts val="0"/>
              </a:spcBef>
              <a:buNone/>
            </a:pPr>
            <a:endParaRPr lang="en-US" sz="2400" dirty="0" smtClean="0"/>
          </a:p>
          <a:p>
            <a:pPr marL="274320" indent="0">
              <a:spcBef>
                <a:spcPts val="0"/>
              </a:spcBef>
              <a:buNone/>
            </a:pPr>
            <a:r>
              <a:rPr lang="en-US" sz="2400" dirty="0" smtClean="0"/>
              <a:t>JDR Court hears all petitions filed to obtain a PO pursuant to §§ 16.1-253.1, 16.1-253.4, or 16.1-279.1, and all petitions filed for the purpose of obtaining an order of protection pursuant to </a:t>
            </a:r>
            <a:r>
              <a:rPr lang="en-US" sz="2400" u="sng" dirty="0" smtClean="0"/>
              <a:t>§§ 19.2-152.8, 19.2-152.9, or 19.2-152.10 if either the alleged victim or the respondent is a juvenile</a:t>
            </a:r>
            <a:r>
              <a:rPr lang="en-US" sz="2200" dirty="0" smtClean="0"/>
              <a:t>.</a:t>
            </a:r>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000" dirty="0" smtClean="0">
                <a:solidFill>
                  <a:schemeClr val="accent1"/>
                </a:solidFill>
                <a:ea typeface="ＭＳ Ｐゴシック"/>
                <a:cs typeface="ＭＳ Ｐゴシック"/>
              </a:rPr>
              <a:t>JDR Intake must accept petition to obtain PO pursuant to </a:t>
            </a:r>
            <a:r>
              <a:rPr lang="en-US" sz="2000" dirty="0" smtClean="0">
                <a:solidFill>
                  <a:schemeClr val="accent1"/>
                </a:solidFill>
              </a:rPr>
              <a:t>§§ 19.2-152.8, 19.2-152.9, or 19.2-152.10 </a:t>
            </a:r>
            <a:r>
              <a:rPr lang="en-US" sz="2000" dirty="0" smtClean="0">
                <a:solidFill>
                  <a:schemeClr val="accent1"/>
                </a:solidFill>
                <a:ea typeface="ＭＳ Ｐゴシック"/>
                <a:cs typeface="ＭＳ Ｐゴシック"/>
              </a:rPr>
              <a:t>in which Minor is Petitioner or Respondent—SB 300 (cont’d)</a:t>
            </a:r>
          </a:p>
        </p:txBody>
      </p:sp>
      <p:sp>
        <p:nvSpPr>
          <p:cNvPr id="3" name="Content Placeholder 2"/>
          <p:cNvSpPr>
            <a:spLocks noGrp="1"/>
          </p:cNvSpPr>
          <p:nvPr>
            <p:ph sz="quarter" idx="1"/>
          </p:nvPr>
        </p:nvSpPr>
        <p:spPr>
          <a:xfrm>
            <a:off x="152400" y="1524000"/>
            <a:ext cx="8534400" cy="5334000"/>
          </a:xfrm>
        </p:spPr>
        <p:txBody>
          <a:bodyPr rtlCol="0">
            <a:noAutofit/>
          </a:bodyPr>
          <a:lstStyle/>
          <a:p>
            <a:r>
              <a:rPr lang="en-US" sz="2400" dirty="0" smtClean="0"/>
              <a:t>The intake officer </a:t>
            </a:r>
            <a:r>
              <a:rPr lang="en-US" sz="2400" u="sng" dirty="0" smtClean="0"/>
              <a:t>shall accept and file a petition</a:t>
            </a:r>
            <a:r>
              <a:rPr lang="en-US" sz="2400" dirty="0" smtClean="0"/>
              <a:t> in which it is alleged that an act of violence, force, or threat has occurred, a protective order is being sought pursuant to §§ 19.2-152.8, 19.2-152.9 or 19.2-152.10 and </a:t>
            </a:r>
            <a:r>
              <a:rPr lang="en-US" sz="2400" u="sng" dirty="0" smtClean="0"/>
              <a:t>either the alleged victim or the respondent is a juvenile</a:t>
            </a:r>
            <a:r>
              <a:rPr lang="en-US" sz="2400" dirty="0" smtClean="0"/>
              <a:t>.</a:t>
            </a:r>
          </a:p>
          <a:p>
            <a:pPr>
              <a:buNone/>
            </a:pPr>
            <a:endParaRPr lang="en-US" sz="2400" dirty="0" smtClean="0"/>
          </a:p>
          <a:p>
            <a:r>
              <a:rPr lang="en-US" sz="2400" dirty="0" smtClean="0"/>
              <a:t>If the </a:t>
            </a:r>
            <a:r>
              <a:rPr lang="en-US" sz="2400" u="sng" dirty="0" smtClean="0"/>
              <a:t>minor petitioner</a:t>
            </a:r>
            <a:r>
              <a:rPr lang="en-US" sz="2400" dirty="0" smtClean="0"/>
              <a:t> is seeking a PO pursuant to §§ 19.2-152.8, 19.2-152.9 or 19.2-152.10, the intake officer </a:t>
            </a:r>
            <a:r>
              <a:rPr lang="en-US" sz="2400" u="sng" dirty="0" smtClean="0"/>
              <a:t>shall provide a written explanation of the conditions, procedures and time limits applicable to the issuance of POs</a:t>
            </a:r>
            <a:r>
              <a:rPr lang="en-US" sz="2400" dirty="0" smtClean="0"/>
              <a:t> pursuant to §§ 19.2-152.8, 19.2-152.9, or 19.2-152.10.</a:t>
            </a: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04800" y="304800"/>
            <a:ext cx="8534400" cy="911225"/>
          </a:xfrm>
        </p:spPr>
        <p:txBody>
          <a:bodyPr/>
          <a:lstStyle/>
          <a:p>
            <a:pPr eaLnBrk="1" hangingPunct="1"/>
            <a:r>
              <a:rPr lang="en-US" sz="2800" dirty="0" smtClean="0">
                <a:solidFill>
                  <a:schemeClr val="accent1"/>
                </a:solidFill>
                <a:ea typeface="ＭＳ Ｐゴシック"/>
                <a:cs typeface="ＭＳ Ｐゴシック"/>
              </a:rPr>
              <a:t>Clarifies which Violations of POs are “pro-arrest” violations—SB 300 (cont’d)</a:t>
            </a:r>
          </a:p>
        </p:txBody>
      </p:sp>
      <p:sp>
        <p:nvSpPr>
          <p:cNvPr id="3" name="Content Placeholder 2"/>
          <p:cNvSpPr>
            <a:spLocks noGrp="1"/>
          </p:cNvSpPr>
          <p:nvPr>
            <p:ph sz="quarter" idx="1"/>
          </p:nvPr>
        </p:nvSpPr>
        <p:spPr>
          <a:xfrm>
            <a:off x="228600" y="1524000"/>
            <a:ext cx="8534400" cy="5334000"/>
          </a:xfrm>
        </p:spPr>
        <p:txBody>
          <a:bodyPr rtlCol="0">
            <a:noAutofit/>
          </a:bodyPr>
          <a:lstStyle/>
          <a:p>
            <a:pPr marL="0" indent="0">
              <a:spcBef>
                <a:spcPts val="0"/>
              </a:spcBef>
              <a:buNone/>
            </a:pPr>
            <a:r>
              <a:rPr lang="en-US" sz="2400" u="sng" dirty="0" smtClean="0"/>
              <a:t>ONLY</a:t>
            </a:r>
            <a:r>
              <a:rPr lang="en-US" sz="2400" dirty="0" smtClean="0"/>
              <a:t> the following violations of a PO provision pursuant to §§ 16.1-253, 16.1-253.1, 16.1-253.4, 16.1-278.14, 16.1-279.1 or § 20-103(B) </a:t>
            </a:r>
            <a:r>
              <a:rPr lang="en-US" sz="2400" u="sng" dirty="0" smtClean="0"/>
              <a:t>are “pro-arrest” provisions (if Respondent is convicted of these = Class 1 misdemeanor)</a:t>
            </a:r>
            <a:r>
              <a:rPr lang="en-US" sz="2400" dirty="0" smtClean="0"/>
              <a:t>:</a:t>
            </a:r>
            <a:endParaRPr lang="en-US" sz="2400" i="1" dirty="0" smtClean="0"/>
          </a:p>
          <a:p>
            <a:r>
              <a:rPr lang="en-US" sz="2400" dirty="0" smtClean="0"/>
              <a:t>prohibition from “going or remaining upon land, buildings, or premises,”</a:t>
            </a:r>
          </a:p>
          <a:p>
            <a:r>
              <a:rPr lang="en-US" sz="2400" dirty="0" smtClean="0"/>
              <a:t>“further acts of family abuse,”</a:t>
            </a:r>
          </a:p>
          <a:p>
            <a:r>
              <a:rPr lang="en-US" sz="2400" dirty="0" smtClean="0"/>
              <a:t>“committing a criminal offense,” </a:t>
            </a:r>
          </a:p>
          <a:p>
            <a:r>
              <a:rPr lang="en-US" sz="2400" dirty="0" smtClean="0"/>
              <a:t>“prohibits contacts between by the respondent and with the respondent's allegedly abused person or family or household member members.”</a:t>
            </a:r>
            <a:endParaRPr lang="en-US" sz="2200" dirty="0" smtClean="0"/>
          </a:p>
        </p:txBody>
      </p:sp>
      <p:sp>
        <p:nvSpPr>
          <p:cNvPr id="5" name="Slide Number Placeholder 4"/>
          <p:cNvSpPr>
            <a:spLocks noGrp="1"/>
          </p:cNvSpPr>
          <p:nvPr>
            <p:ph type="sldNum" sz="quarter" idx="12"/>
          </p:nvPr>
        </p:nvSpPr>
        <p:spPr/>
        <p:txBody>
          <a:bodyPr/>
          <a:lstStyle/>
          <a:p>
            <a:pPr>
              <a:defRPr/>
            </a:pPr>
            <a:fld id="{E4A12440-CC12-4EAE-ACB5-32D0AD27DF77}"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4197</TotalTime>
  <Words>2304</Words>
  <Application>Microsoft Office PowerPoint</Application>
  <PresentationFormat>On-screen Show (4:3)</PresentationFormat>
  <Paragraphs>159</Paragraphs>
  <Slides>25</Slides>
  <Notes>21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Virginia Poverty Law Center</vt:lpstr>
      <vt:lpstr>VPLC</vt:lpstr>
      <vt:lpstr>Objectives for this portion of today’s training</vt:lpstr>
      <vt:lpstr>Protective Orders Impacted</vt:lpstr>
      <vt:lpstr>Align Procedures for Protective Orders in JDR, GD &amp; Circuit Courts—SB 445/HB 1033</vt:lpstr>
      <vt:lpstr>Align Procedures for Protective Orders in JDR, GD &amp; Circuit Courts—SB 445/HB 1033 (cont’d)</vt:lpstr>
      <vt:lpstr>JDR has jurisdiction over POs in which Minor is Petitioner or Respondent—SB 300</vt:lpstr>
      <vt:lpstr>JDR Intake must accept petition to obtain PO pursuant to §§ 19.2-152.8, 19.2-152.9, or 19.2-152.10 in which Minor is Petitioner or Respondent—SB 300 (cont’d)</vt:lpstr>
      <vt:lpstr>Clarifies which Violations of POs are “pro-arrest” violations—SB 300 (cont’d)</vt:lpstr>
      <vt:lpstr>Clarifies which Violations of POs are “pro-arrest” violations—SB 300 (cont’d)</vt:lpstr>
      <vt:lpstr>Clarifies who Respondent must refrain contacting—SB 300 (cont’d)</vt:lpstr>
      <vt:lpstr>New Strangulation Definition and Felony—SB 459/HB 752</vt:lpstr>
      <vt:lpstr>Campus Police cooperation—SB 302/HB 965</vt:lpstr>
      <vt:lpstr>Chiefs of Campus Police invited to annual SART meeting—SB 301/HB 969</vt:lpstr>
      <vt:lpstr>Board of Ed and DSS must provide awareness &amp; training materials for local school divisions on human trafficking—SB 259/HB 1188</vt:lpstr>
      <vt:lpstr>Strip clubs must provide notice of Human Trafficking Hotline—HB 1200</vt:lpstr>
      <vt:lpstr>Increased Penalties for Solicitation of Child Porn—HB 963</vt:lpstr>
      <vt:lpstr>Increased Penalties for Child Porn “Grooming”—HB 964</vt:lpstr>
      <vt:lpstr>Changes regarding Mandated Reporters of Child Abuse and Neglect—SB 239/HB 3, 74, 970, 1237</vt:lpstr>
      <vt:lpstr>Changes regarding Mandated Reporters of Child Abuse and Neglect—SB 239/HB 3, 74, 970, 1237 (cont’d)</vt:lpstr>
      <vt:lpstr>Other changes regarding Mandated Reporting of Child Abuse and Neglect—SB 239/HB 3, 74, 970, 1237 (cont’d)</vt:lpstr>
      <vt:lpstr>Other changes regarding Mandated Reporting of Child Abuse and Neglect—SB 239/HB 3, 74, 970, 1237 (cont’d)</vt:lpstr>
      <vt:lpstr>Other changes regarding Mandated Reporting of Child Abuse and Neglect—SB 239/HB 3, 74, 970, 1237 (cont’d)</vt:lpstr>
      <vt:lpstr>Court Procedures when Jury cannot agree on punishment—HB 77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Lawyer Substantive Law Training, Domestic and Sexual Violence</dc:title>
  <dc:creator>Susheela</dc:creator>
  <cp:lastModifiedBy>svarky</cp:lastModifiedBy>
  <cp:revision>148</cp:revision>
  <dcterms:created xsi:type="dcterms:W3CDTF">2009-09-09T19:23:52Z</dcterms:created>
  <dcterms:modified xsi:type="dcterms:W3CDTF">2012-06-13T19:32:42Z</dcterms:modified>
</cp:coreProperties>
</file>